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6" r:id="rId2"/>
    <p:sldId id="257" r:id="rId3"/>
    <p:sldId id="258" r:id="rId4"/>
    <p:sldId id="260" r:id="rId5"/>
    <p:sldId id="261" r:id="rId6"/>
    <p:sldId id="262" r:id="rId7"/>
    <p:sldId id="263" r:id="rId8"/>
    <p:sldId id="264" r:id="rId9"/>
    <p:sldId id="259"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412" autoAdjust="0"/>
    <p:restoredTop sz="94660"/>
  </p:normalViewPr>
  <p:slideViewPr>
    <p:cSldViewPr>
      <p:cViewPr varScale="1">
        <p:scale>
          <a:sx n="69" d="100"/>
          <a:sy n="69" d="100"/>
        </p:scale>
        <p:origin x="-146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3" Type="http://schemas.openxmlformats.org/officeDocument/2006/relationships/slide" Target="slides/slide2.xml" /><Relationship Id="rId21" Type="http://schemas.openxmlformats.org/officeDocument/2006/relationships/theme" Target="theme/theme1.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viewProps" Target="view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slide" Target="slides/slide14.xml" /><Relationship Id="rId10" Type="http://schemas.openxmlformats.org/officeDocument/2006/relationships/slide" Target="slides/slide9.xml" /><Relationship Id="rId19" Type="http://schemas.openxmlformats.org/officeDocument/2006/relationships/presProps" Target="presProp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tableStyles" Target="tableStyle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0A519EFD-0B13-4C11-81F2-57229FFF3FC2}" type="datetimeFigureOut">
              <a:rPr lang="en-US" smtClean="0"/>
              <a:t>3/17/2021</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894A1114-9796-4493-BE27-5E3D88124BB8}" type="slidenum">
              <a:rPr lang="en-US" smtClean="0"/>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A519EFD-0B13-4C11-81F2-57229FFF3FC2}" type="datetimeFigureOut">
              <a:rPr lang="en-US" smtClean="0"/>
              <a:t>3/17/2021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4A1114-9796-4493-BE27-5E3D88124BB8}"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A519EFD-0B13-4C11-81F2-57229FFF3FC2}" type="datetimeFigureOut">
              <a:rPr lang="en-US" smtClean="0"/>
              <a:t>3/17/2021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4A1114-9796-4493-BE27-5E3D88124BB8}"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A519EFD-0B13-4C11-81F2-57229FFF3FC2}" type="datetimeFigureOut">
              <a:rPr lang="en-US" smtClean="0"/>
              <a:t>3/17/2021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4A1114-9796-4493-BE27-5E3D88124BB8}"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0A519EFD-0B13-4C11-81F2-57229FFF3FC2}" type="datetimeFigureOut">
              <a:rPr lang="en-US" smtClean="0"/>
              <a:t>3/17/2021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4A1114-9796-4493-BE27-5E3D88124BB8}" type="slidenum">
              <a:rPr lang="en-US" smtClean="0"/>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0A519EFD-0B13-4C11-81F2-57229FFF3FC2}" type="datetimeFigureOut">
              <a:rPr lang="en-US" smtClean="0"/>
              <a:t>3/17/2021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94A1114-9796-4493-BE27-5E3D88124BB8}"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0A519EFD-0B13-4C11-81F2-57229FFF3FC2}" type="datetimeFigureOut">
              <a:rPr lang="en-US" smtClean="0"/>
              <a:t>3/17/2021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94A1114-9796-4493-BE27-5E3D88124BB8}"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0A519EFD-0B13-4C11-81F2-57229FFF3FC2}" type="datetimeFigureOut">
              <a:rPr lang="en-US" smtClean="0"/>
              <a:t>3/17/2021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94A1114-9796-4493-BE27-5E3D88124BB8}"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519EFD-0B13-4C11-81F2-57229FFF3FC2}" type="datetimeFigureOut">
              <a:rPr lang="en-US" smtClean="0"/>
              <a:t>3/17/2021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94A1114-9796-4493-BE27-5E3D88124BB8}"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0A519EFD-0B13-4C11-81F2-57229FFF3FC2}" type="datetimeFigureOut">
              <a:rPr lang="en-US" smtClean="0"/>
              <a:t>3/17/2021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94A1114-9796-4493-BE27-5E3D88124BB8}"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0A519EFD-0B13-4C11-81F2-57229FFF3FC2}" type="datetimeFigureOut">
              <a:rPr lang="en-US" smtClean="0"/>
              <a:t>3/17/2021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077200" y="6356350"/>
            <a:ext cx="609600" cy="365125"/>
          </a:xfrm>
        </p:spPr>
        <p:txBody>
          <a:bodyPr/>
          <a:lstStyle/>
          <a:p>
            <a:fld id="{894A1114-9796-4493-BE27-5E3D88124BB8}" type="slidenum">
              <a:rPr lang="en-US" smtClean="0"/>
              <a:t>‹#›</a:t>
            </a:fld>
            <a:endParaRPr lang="en-US"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a:t>Click icon to add picture</a:t>
            </a:r>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A519EFD-0B13-4C11-81F2-57229FFF3FC2}" type="datetimeFigureOut">
              <a:rPr lang="en-US" smtClean="0"/>
              <a:t>3/17/2021</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894A1114-9796-4493-BE27-5E3D88124BB8}" type="slidenum">
              <a:rPr lang="en-US" smtClean="0"/>
              <a:t>‹#›</a:t>
            </a:fld>
            <a:endParaRPr 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8" Type="http://schemas.openxmlformats.org/officeDocument/2006/relationships/hyperlink" Target="https://sproutsocial.com/insights/building-social-media-presence/" TargetMode="External" /><Relationship Id="rId3" Type="http://schemas.openxmlformats.org/officeDocument/2006/relationships/hyperlink" Target="https://www.investopedia.com/terms/s/social-media.asp" TargetMode="External" /><Relationship Id="rId7" Type="http://schemas.openxmlformats.org/officeDocument/2006/relationships/hyperlink" Target="https://www.canva.com/learn/introduction-brand-building-social-media/" TargetMode="External" /><Relationship Id="rId2" Type="http://schemas.openxmlformats.org/officeDocument/2006/relationships/hyperlink" Target="https://seopressor.com/social-media-marketing/types-of-social-media/" TargetMode="External" /><Relationship Id="rId1" Type="http://schemas.openxmlformats.org/officeDocument/2006/relationships/slideLayout" Target="../slideLayouts/slideLayout2.xml" /><Relationship Id="rId6" Type="http://schemas.openxmlformats.org/officeDocument/2006/relationships/hyperlink" Target="https://buffer.com/library/social-media-sites/" TargetMode="External" /><Relationship Id="rId5" Type="http://schemas.openxmlformats.org/officeDocument/2006/relationships/hyperlink" Target="https://blog.hootsuite.com/types-of-social-media/" TargetMode="External" /><Relationship Id="rId4" Type="http://schemas.openxmlformats.org/officeDocument/2006/relationships/hyperlink" Target="https://mailchimp.com/resources/top-12-types-of-social-media-content-to-create/" TargetMode="Externa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2492896"/>
            <a:ext cx="7851648" cy="1828800"/>
          </a:xfrm>
        </p:spPr>
        <p:txBody>
          <a:bodyPr>
            <a:noAutofit/>
          </a:bodyPr>
          <a:lstStyle/>
          <a:p>
            <a:pPr algn="ctr"/>
            <a:br>
              <a:rPr lang="en-US" sz="9600" b="1" dirty="0"/>
            </a:br>
            <a:br>
              <a:rPr lang="en-US" sz="9600" dirty="0"/>
            </a:br>
            <a:br>
              <a:rPr lang="en-US" sz="9600" dirty="0"/>
            </a:br>
            <a:br>
              <a:rPr lang="en-US" sz="9600" dirty="0"/>
            </a:br>
            <a:br>
              <a:rPr lang="en-US" sz="9600" dirty="0"/>
            </a:br>
            <a:br>
              <a:rPr lang="en-US" sz="9600" dirty="0"/>
            </a:br>
            <a:br>
              <a:rPr lang="en-US" sz="9600" dirty="0"/>
            </a:br>
            <a:r>
              <a:rPr lang="en-US" sz="9600" b="1" dirty="0">
                <a:latin typeface="Times New Roman" panose="02020603050405020304" pitchFamily="18" charset="0"/>
                <a:cs typeface="Times New Roman" panose="02020603050405020304" pitchFamily="18" charset="0"/>
              </a:rPr>
              <a:t>Social Media Research </a:t>
            </a:r>
          </a:p>
        </p:txBody>
      </p:sp>
    </p:spTree>
    <p:extLst>
      <p:ext uri="{BB962C8B-B14F-4D97-AF65-F5344CB8AC3E}">
        <p14:creationId xmlns:p14="http://schemas.microsoft.com/office/powerpoint/2010/main" val="4561739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71400"/>
            <a:ext cx="9144000" cy="908720"/>
          </a:xfrm>
        </p:spPr>
        <p:txBody>
          <a:bodyPr>
            <a:noAutofit/>
          </a:bodyPr>
          <a:lstStyle/>
          <a:p>
            <a:pPr algn="ctr"/>
            <a:r>
              <a:rPr lang="en-US" sz="4000" b="1" dirty="0">
                <a:latin typeface="Times New Roman" panose="02020603050405020304" pitchFamily="18" charset="0"/>
                <a:cs typeface="Times New Roman" panose="02020603050405020304" pitchFamily="18" charset="0"/>
              </a:rPr>
              <a:t>Most Effective Social Media Platforms</a:t>
            </a:r>
          </a:p>
        </p:txBody>
      </p:sp>
      <p:sp>
        <p:nvSpPr>
          <p:cNvPr id="3" name="Content Placeholder 2"/>
          <p:cNvSpPr>
            <a:spLocks noGrp="1"/>
          </p:cNvSpPr>
          <p:nvPr>
            <p:ph idx="1"/>
          </p:nvPr>
        </p:nvSpPr>
        <p:spPr>
          <a:xfrm>
            <a:off x="0" y="620688"/>
            <a:ext cx="9144000" cy="6237312"/>
          </a:xfrm>
        </p:spPr>
        <p:txBody>
          <a:bodyPr>
            <a:normAutofit/>
          </a:bodyPr>
          <a:lstStyle/>
          <a:p>
            <a:r>
              <a:rPr lang="en-US" sz="2400" b="1" i="1" dirty="0">
                <a:latin typeface="Times New Roman" panose="02020603050405020304" pitchFamily="18" charset="0"/>
                <a:cs typeface="Times New Roman" panose="02020603050405020304" pitchFamily="18" charset="0"/>
              </a:rPr>
              <a:t>Facebook</a:t>
            </a:r>
            <a:r>
              <a:rPr lang="en-US" sz="2400" dirty="0">
                <a:latin typeface="Times New Roman" panose="02020603050405020304" pitchFamily="18" charset="0"/>
                <a:cs typeface="Times New Roman" panose="02020603050405020304" pitchFamily="18" charset="0"/>
              </a:rPr>
              <a:t>: It’s the most advanced social network platform with  over  a third of the world’s population as users. Businesses use this platform to generate massive traffic to their websites (Lua, 2018).</a:t>
            </a:r>
          </a:p>
          <a:p>
            <a:r>
              <a:rPr lang="en-US" sz="2400" b="1" i="1" dirty="0">
                <a:latin typeface="Times New Roman" panose="02020603050405020304" pitchFamily="18" charset="0"/>
                <a:cs typeface="Times New Roman" panose="02020603050405020304" pitchFamily="18" charset="0"/>
              </a:rPr>
              <a:t>Instagram </a:t>
            </a:r>
            <a:r>
              <a:rPr lang="en-US" sz="2400" dirty="0">
                <a:latin typeface="Times New Roman" panose="02020603050405020304" pitchFamily="18" charset="0"/>
                <a:cs typeface="Times New Roman" panose="02020603050405020304" pitchFamily="18" charset="0"/>
              </a:rPr>
              <a:t>:  It’s a media sharing app that allows users to post images, videos, audios and other media content, to keep followers upto date with their day to day  activities or events and  for businesses to engage and drive traffic  (Lua. 2018).</a:t>
            </a:r>
          </a:p>
          <a:p>
            <a:r>
              <a:rPr lang="en-US" sz="2400" b="1" i="1" dirty="0">
                <a:latin typeface="Times New Roman" panose="02020603050405020304" pitchFamily="18" charset="0"/>
                <a:cs typeface="Times New Roman" panose="02020603050405020304" pitchFamily="18" charset="0"/>
              </a:rPr>
              <a:t>YouTube</a:t>
            </a:r>
            <a:r>
              <a:rPr lang="en-US" sz="2400" dirty="0">
                <a:latin typeface="Times New Roman" panose="02020603050405020304" pitchFamily="18" charset="0"/>
                <a:cs typeface="Times New Roman" panose="02020603050405020304" pitchFamily="18" charset="0"/>
              </a:rPr>
              <a:t>:  Mainly deals with sharing of videos by individuals or businesses. A user can create a channel and upload his/her own content for business or personal reasons.  Businesses can also create running advertisements within their videos to market a product, brand or service (Lua, 2018)</a:t>
            </a:r>
          </a:p>
          <a:p>
            <a:r>
              <a:rPr lang="en-US" sz="2400" b="1" i="1" dirty="0">
                <a:latin typeface="Times New Roman" panose="02020603050405020304" pitchFamily="18" charset="0"/>
                <a:cs typeface="Times New Roman" panose="02020603050405020304" pitchFamily="18" charset="0"/>
              </a:rPr>
              <a:t>Twitter</a:t>
            </a:r>
            <a:r>
              <a:rPr lang="en-US" sz="2400" dirty="0">
                <a:latin typeface="Times New Roman" panose="02020603050405020304" pitchFamily="18" charset="0"/>
                <a:cs typeface="Times New Roman" panose="02020603050405020304" pitchFamily="18" charset="0"/>
              </a:rPr>
              <a:t> : It’s a social network for politics, news, sports and many others. The main difference from other social networks , is that Twitter focuses on relaying real time trending topics. Businesses use it to promote their topics (Lua, 2018).</a:t>
            </a:r>
          </a:p>
        </p:txBody>
      </p:sp>
    </p:spTree>
    <p:extLst>
      <p:ext uri="{BB962C8B-B14F-4D97-AF65-F5344CB8AC3E}">
        <p14:creationId xmlns:p14="http://schemas.microsoft.com/office/powerpoint/2010/main" val="30166055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266"/>
            <a:ext cx="9144000" cy="1257494"/>
          </a:xfrm>
        </p:spPr>
        <p:txBody>
          <a:bodyPr>
            <a:noAutofit/>
          </a:bodyPr>
          <a:lstStyle/>
          <a:p>
            <a:pPr algn="ctr"/>
            <a:r>
              <a:rPr lang="en-US" sz="4000" b="1" dirty="0">
                <a:latin typeface="Times New Roman" panose="02020603050405020304" pitchFamily="18" charset="0"/>
                <a:cs typeface="Times New Roman" panose="02020603050405020304" pitchFamily="18" charset="0"/>
              </a:rPr>
              <a:t>Most Effective Social Media Platforms </a:t>
            </a:r>
            <a:r>
              <a:rPr lang="en-US" sz="4000" b="1" dirty="0" err="1">
                <a:latin typeface="Times New Roman" panose="02020603050405020304" pitchFamily="18" charset="0"/>
                <a:cs typeface="Times New Roman" panose="02020603050405020304" pitchFamily="18" charset="0"/>
              </a:rPr>
              <a:t>Contd</a:t>
            </a:r>
            <a:endParaRPr lang="en-US" sz="4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908720"/>
            <a:ext cx="9144000" cy="5949280"/>
          </a:xfrm>
        </p:spPr>
        <p:txBody>
          <a:bodyPr>
            <a:normAutofit/>
          </a:bodyPr>
          <a:lstStyle/>
          <a:p>
            <a:endParaRPr lang="en-US" sz="2400" b="1" i="1" dirty="0">
              <a:latin typeface="Times New Roman" panose="02020603050405020304" pitchFamily="18" charset="0"/>
              <a:cs typeface="Times New Roman" panose="02020603050405020304" pitchFamily="18" charset="0"/>
            </a:endParaRPr>
          </a:p>
          <a:p>
            <a:r>
              <a:rPr lang="en-US" sz="2400" b="1" i="1" dirty="0">
                <a:latin typeface="Times New Roman" panose="02020603050405020304" pitchFamily="18" charset="0"/>
                <a:cs typeface="Times New Roman" panose="02020603050405020304" pitchFamily="18" charset="0"/>
              </a:rPr>
              <a:t>Reddit </a:t>
            </a:r>
            <a:r>
              <a:rPr lang="en-US" sz="2400" dirty="0">
                <a:latin typeface="Times New Roman" panose="02020603050405020304" pitchFamily="18" charset="0"/>
                <a:cs typeface="Times New Roman" panose="02020603050405020304" pitchFamily="18" charset="0"/>
              </a:rPr>
              <a:t>: It’s  majorly known as the internet’s front page. Users post images, questions and links then it’s voted up or down. The most voted is given a priority to be discussed. Businesses can use this platform to find content and also advertise their products (lua, 2018)</a:t>
            </a:r>
          </a:p>
          <a:p>
            <a:r>
              <a:rPr lang="en-US" sz="2400" i="1" dirty="0">
                <a:latin typeface="Times New Roman" panose="02020603050405020304" pitchFamily="18" charset="0"/>
                <a:cs typeface="Times New Roman" panose="02020603050405020304" pitchFamily="18" charset="0"/>
              </a:rPr>
              <a:t>Linkedin</a:t>
            </a:r>
            <a:r>
              <a:rPr lang="en-US" sz="2400" dirty="0">
                <a:latin typeface="Times New Roman" panose="02020603050405020304" pitchFamily="18" charset="0"/>
                <a:cs typeface="Times New Roman" panose="02020603050405020304" pitchFamily="18" charset="0"/>
              </a:rPr>
              <a:t> : It was started as a job posting and search site but it has evolved into a proffesional social network where brands share ideas and content to promote and grow their business entities (Lua, 2018)</a:t>
            </a:r>
          </a:p>
          <a:p>
            <a:r>
              <a:rPr lang="en-US" sz="2400" b="1" i="1" dirty="0">
                <a:latin typeface="Times New Roman" panose="02020603050405020304" pitchFamily="18" charset="0"/>
                <a:cs typeface="Times New Roman" panose="02020603050405020304" pitchFamily="18" charset="0"/>
              </a:rPr>
              <a:t>Tumblr </a:t>
            </a:r>
            <a:r>
              <a:rPr lang="en-US" sz="2400" dirty="0">
                <a:latin typeface="Times New Roman" panose="02020603050405020304" pitchFamily="18" charset="0"/>
                <a:cs typeface="Times New Roman" panose="02020603050405020304" pitchFamily="18" charset="0"/>
              </a:rPr>
              <a:t>: This is a social network platform for sharing media content and microblogging. Businesses use it to create blogs for their websites (Lua, 2018)</a:t>
            </a:r>
          </a:p>
          <a:p>
            <a:r>
              <a:rPr lang="en-US" sz="2400" b="1" i="1" dirty="0">
                <a:latin typeface="Times New Roman" panose="02020603050405020304" pitchFamily="18" charset="0"/>
                <a:cs typeface="Times New Roman" panose="02020603050405020304" pitchFamily="18" charset="0"/>
              </a:rPr>
              <a:t>Messenger</a:t>
            </a:r>
            <a:r>
              <a:rPr lang="en-US" sz="2400" dirty="0">
                <a:latin typeface="Times New Roman" panose="02020603050405020304" pitchFamily="18" charset="0"/>
                <a:cs typeface="Times New Roman" panose="02020603050405020304" pitchFamily="18" charset="0"/>
              </a:rPr>
              <a:t> : This platform started as a messaging app for Facebook users but it was later changed an independent app with improved features such as chat bots and businesses can now use this platform to advertise and connect directly with their customers (Lua, 2018)</a:t>
            </a:r>
          </a:p>
        </p:txBody>
      </p:sp>
    </p:spTree>
    <p:extLst>
      <p:ext uri="{BB962C8B-B14F-4D97-AF65-F5344CB8AC3E}">
        <p14:creationId xmlns:p14="http://schemas.microsoft.com/office/powerpoint/2010/main" val="24601216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88" y="548680"/>
            <a:ext cx="9144000" cy="764704"/>
          </a:xfrm>
        </p:spPr>
        <p:txBody>
          <a:bodyPr>
            <a:noAutofit/>
          </a:bodyPr>
          <a:lstStyle/>
          <a:p>
            <a:pPr algn="ctr"/>
            <a:r>
              <a:rPr lang="en-US" sz="4000" b="1" dirty="0">
                <a:latin typeface="Times New Roman" panose="02020603050405020304" pitchFamily="18" charset="0"/>
                <a:cs typeface="Times New Roman" panose="02020603050405020304" pitchFamily="18" charset="0"/>
              </a:rPr>
              <a:t>Platform Proposals For Launching Social Media Presence</a:t>
            </a:r>
          </a:p>
        </p:txBody>
      </p:sp>
      <p:sp>
        <p:nvSpPr>
          <p:cNvPr id="3" name="Content Placeholder 2"/>
          <p:cNvSpPr>
            <a:spLocks noGrp="1"/>
          </p:cNvSpPr>
          <p:nvPr>
            <p:ph idx="1"/>
          </p:nvPr>
        </p:nvSpPr>
        <p:spPr>
          <a:xfrm>
            <a:off x="0" y="1340768"/>
            <a:ext cx="9144000" cy="5517232"/>
          </a:xfrm>
        </p:spPr>
        <p:txBody>
          <a:bodyPr>
            <a:normAutofit/>
          </a:bodyPr>
          <a:lstStyle/>
          <a:p>
            <a:pPr marL="0" indent="0">
              <a:buNone/>
            </a:pPr>
            <a:r>
              <a:rPr lang="en-US" sz="2400" b="1" i="1" dirty="0"/>
              <a:t>Introduction </a:t>
            </a:r>
          </a:p>
          <a:p>
            <a:r>
              <a:rPr lang="en-US" sz="2400" dirty="0">
                <a:latin typeface="Times New Roman" panose="02020603050405020304" pitchFamily="18" charset="0"/>
                <a:cs typeface="Times New Roman" panose="02020603050405020304" pitchFamily="18" charset="0"/>
              </a:rPr>
              <a:t>Social media presence is about how users perceive a business  or an individual. Its about how people feel about you or your brand, and that is a very crucial factor in building a brand or promoting  products and services. Many businesses employing social media marketing fail due to poor launching of their presence online(Marshall, 2019).</a:t>
            </a:r>
          </a:p>
          <a:p>
            <a:r>
              <a:rPr lang="en-US" sz="2400" dirty="0">
                <a:latin typeface="Times New Roman" panose="02020603050405020304" pitchFamily="18" charset="0"/>
                <a:cs typeface="Times New Roman" panose="02020603050405020304" pitchFamily="18" charset="0"/>
              </a:rPr>
              <a:t>Effective preparation is mandatory before  deciding on what social network platforms is ideal. When planning to create a presence online, brands or businesses should consider working with the most effective platforms available online. </a:t>
            </a:r>
          </a:p>
          <a:p>
            <a:pPr marL="0" indent="0">
              <a:buNone/>
            </a:pPr>
            <a:endParaRPr lang="en-US" sz="2400" dirty="0"/>
          </a:p>
        </p:txBody>
      </p:sp>
    </p:spTree>
    <p:extLst>
      <p:ext uri="{BB962C8B-B14F-4D97-AF65-F5344CB8AC3E}">
        <p14:creationId xmlns:p14="http://schemas.microsoft.com/office/powerpoint/2010/main" val="11599645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92696"/>
          </a:xfrm>
        </p:spPr>
        <p:txBody>
          <a:bodyPr>
            <a:normAutofit/>
          </a:bodyPr>
          <a:lstStyle/>
          <a:p>
            <a:pPr algn="ctr"/>
            <a:r>
              <a:rPr lang="en-US" sz="4000" b="1" dirty="0">
                <a:latin typeface="Times New Roman" panose="02020603050405020304" pitchFamily="18" charset="0"/>
                <a:cs typeface="Times New Roman" panose="02020603050405020304" pitchFamily="18" charset="0"/>
              </a:rPr>
              <a:t>Facebook</a:t>
            </a:r>
          </a:p>
        </p:txBody>
      </p:sp>
      <p:sp>
        <p:nvSpPr>
          <p:cNvPr id="3" name="Content Placeholder 2"/>
          <p:cNvSpPr>
            <a:spLocks noGrp="1"/>
          </p:cNvSpPr>
          <p:nvPr>
            <p:ph idx="1"/>
          </p:nvPr>
        </p:nvSpPr>
        <p:spPr>
          <a:xfrm>
            <a:off x="0" y="764704"/>
            <a:ext cx="9144000" cy="6093296"/>
          </a:xfrm>
        </p:spPr>
        <p:txBody>
          <a:bodyPr/>
          <a:lstStyle/>
          <a:p>
            <a:pPr marL="0" indent="0">
              <a:buNone/>
            </a:pPr>
            <a:r>
              <a:rPr lang="en-US" sz="2400" dirty="0">
                <a:latin typeface="Times New Roman" panose="02020603050405020304" pitchFamily="18" charset="0"/>
                <a:cs typeface="Times New Roman" panose="02020603050405020304" pitchFamily="18" charset="0"/>
              </a:rPr>
              <a:t>Facebook has the largest customer base with more than a third of the world’s population using it (Luna, 2018). About 2billion people use it everyday making it the best platform to launch an online presence.</a:t>
            </a:r>
          </a:p>
          <a:p>
            <a:pPr marL="0" indent="0">
              <a:buNone/>
            </a:pPr>
            <a:r>
              <a:rPr lang="en-US" sz="2400" dirty="0">
                <a:latin typeface="Times New Roman" panose="02020603050405020304" pitchFamily="18" charset="0"/>
                <a:cs typeface="Times New Roman" panose="02020603050405020304" pitchFamily="18" charset="0"/>
              </a:rPr>
              <a:t>Here are some of the ways to ensure effective entry into the online scene:</a:t>
            </a:r>
          </a:p>
          <a:p>
            <a:r>
              <a:rPr lang="en-US" sz="2400" dirty="0">
                <a:latin typeface="Times New Roman" panose="02020603050405020304" pitchFamily="18" charset="0"/>
                <a:cs typeface="Times New Roman" panose="02020603050405020304" pitchFamily="18" charset="0"/>
              </a:rPr>
              <a:t>Content posting should be relevant .</a:t>
            </a:r>
          </a:p>
          <a:p>
            <a:r>
              <a:rPr lang="en-US" sz="2400" dirty="0">
                <a:latin typeface="Times New Roman" panose="02020603050405020304" pitchFamily="18" charset="0"/>
                <a:cs typeface="Times New Roman" panose="02020603050405020304" pitchFamily="18" charset="0"/>
              </a:rPr>
              <a:t>visual content  should be used  so as to engage users on the platform.</a:t>
            </a:r>
          </a:p>
          <a:p>
            <a:r>
              <a:rPr lang="en-US" sz="2400" dirty="0">
                <a:latin typeface="Times New Roman" panose="02020603050405020304" pitchFamily="18" charset="0"/>
                <a:cs typeface="Times New Roman" panose="02020603050405020304" pitchFamily="18" charset="0"/>
              </a:rPr>
              <a:t>Content posted should add value to other users online.</a:t>
            </a:r>
          </a:p>
          <a:p>
            <a:r>
              <a:rPr lang="en-US" sz="2400" dirty="0">
                <a:latin typeface="Times New Roman" panose="02020603050405020304" pitchFamily="18" charset="0"/>
                <a:cs typeface="Times New Roman" panose="02020603050405020304" pitchFamily="18" charset="0"/>
              </a:rPr>
              <a:t>A user should be transparent  so as to create a good relationship.</a:t>
            </a:r>
          </a:p>
          <a:p>
            <a:r>
              <a:rPr lang="en-US" sz="2400" dirty="0">
                <a:latin typeface="Times New Roman" panose="02020603050405020304" pitchFamily="18" charset="0"/>
                <a:cs typeface="Times New Roman" panose="02020603050405020304" pitchFamily="18" charset="0"/>
              </a:rPr>
              <a:t>Consistency is key in maintaining presence (Marshall, 2019).</a:t>
            </a:r>
          </a:p>
        </p:txBody>
      </p:sp>
    </p:spTree>
    <p:extLst>
      <p:ext uri="{BB962C8B-B14F-4D97-AF65-F5344CB8AC3E}">
        <p14:creationId xmlns:p14="http://schemas.microsoft.com/office/powerpoint/2010/main" val="21219983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266"/>
            <a:ext cx="9144000" cy="753438"/>
          </a:xfrm>
        </p:spPr>
        <p:txBody>
          <a:bodyPr>
            <a:normAutofit/>
          </a:bodyPr>
          <a:lstStyle/>
          <a:p>
            <a:pPr algn="ctr"/>
            <a:r>
              <a:rPr lang="en-US" sz="4000" b="1" dirty="0">
                <a:latin typeface="Times New Roman" panose="02020603050405020304" pitchFamily="18" charset="0"/>
                <a:cs typeface="Times New Roman" panose="02020603050405020304" pitchFamily="18" charset="0"/>
              </a:rPr>
              <a:t>Instagram</a:t>
            </a:r>
            <a:r>
              <a:rPr lang="en-US" sz="4000" dirty="0">
                <a:latin typeface="Times New Roman" panose="02020603050405020304" pitchFamily="18" charset="0"/>
                <a:cs typeface="Times New Roman" panose="02020603050405020304" pitchFamily="18" charset="0"/>
              </a:rPr>
              <a:t> </a:t>
            </a:r>
          </a:p>
        </p:txBody>
      </p:sp>
      <p:sp>
        <p:nvSpPr>
          <p:cNvPr id="3" name="Content Placeholder 2"/>
          <p:cNvSpPr>
            <a:spLocks noGrp="1"/>
          </p:cNvSpPr>
          <p:nvPr>
            <p:ph idx="1"/>
          </p:nvPr>
        </p:nvSpPr>
        <p:spPr>
          <a:xfrm>
            <a:off x="0" y="764704"/>
            <a:ext cx="9144000" cy="6093296"/>
          </a:xfrm>
        </p:spPr>
        <p:txBody>
          <a:bodyPr>
            <a:normAutofit/>
          </a:bodyPr>
          <a:lstStyle/>
          <a:p>
            <a:pPr marL="0" indent="0">
              <a:buNone/>
            </a:pPr>
            <a:r>
              <a:rPr lang="en-US" sz="2400" dirty="0">
                <a:latin typeface="Times New Roman" panose="02020603050405020304" pitchFamily="18" charset="0"/>
                <a:cs typeface="Times New Roman" panose="02020603050405020304" pitchFamily="18" charset="0"/>
              </a:rPr>
              <a:t>Instagram is a video and photo sharing platform and thus makes it a simple and effective platform for launching a social media presence.</a:t>
            </a:r>
          </a:p>
          <a:p>
            <a:pPr marL="0" indent="0">
              <a:buNone/>
            </a:pPr>
            <a:r>
              <a:rPr lang="en-US" sz="2400" dirty="0">
                <a:latin typeface="Times New Roman" panose="02020603050405020304" pitchFamily="18" charset="0"/>
                <a:cs typeface="Times New Roman" panose="02020603050405020304" pitchFamily="18" charset="0"/>
              </a:rPr>
              <a:t>The following guidelines helps in ensuring a smooth entry:</a:t>
            </a:r>
          </a:p>
          <a:p>
            <a:r>
              <a:rPr lang="en-US" sz="2400" dirty="0">
                <a:latin typeface="Times New Roman" panose="02020603050405020304" pitchFamily="18" charset="0"/>
                <a:cs typeface="Times New Roman" panose="02020603050405020304" pitchFamily="18" charset="0"/>
              </a:rPr>
              <a:t>Audience identification is key in determining where to start.</a:t>
            </a:r>
          </a:p>
          <a:p>
            <a:r>
              <a:rPr lang="en-US" sz="2400" dirty="0">
                <a:latin typeface="Times New Roman" panose="02020603050405020304" pitchFamily="18" charset="0"/>
                <a:cs typeface="Times New Roman" panose="02020603050405020304" pitchFamily="18" charset="0"/>
              </a:rPr>
              <a:t>Create a personality that users can relate with.</a:t>
            </a:r>
          </a:p>
          <a:p>
            <a:r>
              <a:rPr lang="en-US" sz="2400" dirty="0">
                <a:latin typeface="Times New Roman" panose="02020603050405020304" pitchFamily="18" charset="0"/>
                <a:cs typeface="Times New Roman" panose="02020603050405020304" pitchFamily="18" charset="0"/>
              </a:rPr>
              <a:t>Maintain consistency by creating a calendar for post activities.</a:t>
            </a:r>
          </a:p>
          <a:p>
            <a:r>
              <a:rPr lang="en-US" sz="2400" dirty="0">
                <a:latin typeface="Times New Roman" panose="02020603050405020304" pitchFamily="18" charset="0"/>
                <a:cs typeface="Times New Roman" panose="02020603050405020304" pitchFamily="18" charset="0"/>
              </a:rPr>
              <a:t>Focus on adding value to your followers</a:t>
            </a:r>
          </a:p>
          <a:p>
            <a:r>
              <a:rPr lang="en-US" sz="2400" dirty="0">
                <a:latin typeface="Times New Roman" panose="02020603050405020304" pitchFamily="18" charset="0"/>
                <a:cs typeface="Times New Roman" panose="02020603050405020304" pitchFamily="18" charset="0"/>
              </a:rPr>
              <a:t>Post quality photos that users will be attracted to (Barnhart , 2020)</a:t>
            </a:r>
          </a:p>
        </p:txBody>
      </p:sp>
    </p:spTree>
    <p:extLst>
      <p:ext uri="{BB962C8B-B14F-4D97-AF65-F5344CB8AC3E}">
        <p14:creationId xmlns:p14="http://schemas.microsoft.com/office/powerpoint/2010/main" val="27422492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92696"/>
          </a:xfrm>
        </p:spPr>
        <p:txBody>
          <a:bodyPr>
            <a:normAutofit/>
          </a:bodyPr>
          <a:lstStyle/>
          <a:p>
            <a:pPr algn="ctr"/>
            <a:r>
              <a:rPr lang="en-US" sz="4000" b="1" dirty="0">
                <a:latin typeface="Times New Roman" panose="02020603050405020304" pitchFamily="18" charset="0"/>
                <a:cs typeface="Times New Roman" panose="02020603050405020304" pitchFamily="18" charset="0"/>
              </a:rPr>
              <a:t>Twitter</a:t>
            </a:r>
          </a:p>
        </p:txBody>
      </p:sp>
      <p:sp>
        <p:nvSpPr>
          <p:cNvPr id="3" name="Content Placeholder 2"/>
          <p:cNvSpPr>
            <a:spLocks noGrp="1"/>
          </p:cNvSpPr>
          <p:nvPr>
            <p:ph idx="1"/>
          </p:nvPr>
        </p:nvSpPr>
        <p:spPr>
          <a:xfrm>
            <a:off x="0" y="692696"/>
            <a:ext cx="9144000" cy="6048672"/>
          </a:xfrm>
        </p:spPr>
        <p:txBody>
          <a:bodyPr>
            <a:normAutofit/>
          </a:bodyPr>
          <a:lstStyle/>
          <a:p>
            <a:pPr marL="0" indent="0">
              <a:buNone/>
            </a:pPr>
            <a:r>
              <a:rPr lang="en-US" sz="2400" dirty="0">
                <a:latin typeface="Times New Roman" panose="02020603050405020304" pitchFamily="18" charset="0"/>
                <a:cs typeface="Times New Roman" panose="02020603050405020304" pitchFamily="18" charset="0"/>
              </a:rPr>
              <a:t>For businesses, Twitter is a very important platform since it is different from other platforms in that it focuses on current information (Lau, 2018). Businesses can use this platform to promote their brand, products or services. Some of the guidelines to launch a presence on twitter includes: </a:t>
            </a:r>
          </a:p>
          <a:p>
            <a:r>
              <a:rPr lang="en-US" sz="2400" dirty="0">
                <a:latin typeface="Times New Roman" panose="02020603050405020304" pitchFamily="18" charset="0"/>
                <a:cs typeface="Times New Roman" panose="02020603050405020304" pitchFamily="18" charset="0"/>
              </a:rPr>
              <a:t>Creating precise and brief content that targets an audience with same interests.</a:t>
            </a:r>
          </a:p>
          <a:p>
            <a:r>
              <a:rPr lang="en-US" sz="2400" dirty="0">
                <a:latin typeface="Times New Roman" panose="02020603050405020304" pitchFamily="18" charset="0"/>
                <a:cs typeface="Times New Roman" panose="02020603050405020304" pitchFamily="18" charset="0"/>
              </a:rPr>
              <a:t>Account should be optimized to improve engagement with users.</a:t>
            </a:r>
          </a:p>
          <a:p>
            <a:r>
              <a:rPr lang="en-US" sz="2400" dirty="0">
                <a:latin typeface="Times New Roman" panose="02020603050405020304" pitchFamily="18" charset="0"/>
                <a:cs typeface="Times New Roman" panose="02020603050405020304" pitchFamily="18" charset="0"/>
              </a:rPr>
              <a:t>Focus on visual content as this gets to be seen more by users.</a:t>
            </a:r>
          </a:p>
          <a:p>
            <a:r>
              <a:rPr lang="en-US" sz="2400" dirty="0">
                <a:latin typeface="Times New Roman" panose="02020603050405020304" pitchFamily="18" charset="0"/>
                <a:cs typeface="Times New Roman" panose="02020603050405020304" pitchFamily="18" charset="0"/>
              </a:rPr>
              <a:t>Stay active on the platform.</a:t>
            </a:r>
          </a:p>
          <a:p>
            <a:r>
              <a:rPr lang="en-US" sz="2400" dirty="0">
                <a:latin typeface="Times New Roman" panose="02020603050405020304" pitchFamily="18" charset="0"/>
                <a:cs typeface="Times New Roman" panose="02020603050405020304" pitchFamily="18" charset="0"/>
              </a:rPr>
              <a:t>Integrate  Twitter with all other social media platforms.</a:t>
            </a:r>
          </a:p>
          <a:p>
            <a:r>
              <a:rPr lang="en-US" sz="2400" dirty="0">
                <a:latin typeface="Times New Roman" panose="02020603050405020304" pitchFamily="18" charset="0"/>
                <a:cs typeface="Times New Roman" panose="02020603050405020304" pitchFamily="18" charset="0"/>
              </a:rPr>
              <a:t>Piggyback on trending topics to get seen (Barnhart, 2020)</a:t>
            </a:r>
          </a:p>
        </p:txBody>
      </p:sp>
    </p:spTree>
    <p:extLst>
      <p:ext uri="{BB962C8B-B14F-4D97-AF65-F5344CB8AC3E}">
        <p14:creationId xmlns:p14="http://schemas.microsoft.com/office/powerpoint/2010/main" val="36961377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6712"/>
          </a:xfrm>
        </p:spPr>
        <p:txBody>
          <a:bodyPr>
            <a:normAutofit/>
          </a:bodyPr>
          <a:lstStyle/>
          <a:p>
            <a:pPr algn="ctr"/>
            <a:r>
              <a:rPr lang="en-US" sz="4000" b="1" dirty="0">
                <a:latin typeface="Times New Roman" panose="02020603050405020304" pitchFamily="18" charset="0"/>
                <a:cs typeface="Times New Roman" panose="02020603050405020304" pitchFamily="18" charset="0"/>
              </a:rPr>
              <a:t>Conclusion</a:t>
            </a:r>
          </a:p>
        </p:txBody>
      </p:sp>
      <p:sp>
        <p:nvSpPr>
          <p:cNvPr id="3" name="Content Placeholder 2"/>
          <p:cNvSpPr>
            <a:spLocks noGrp="1"/>
          </p:cNvSpPr>
          <p:nvPr>
            <p:ph idx="1"/>
          </p:nvPr>
        </p:nvSpPr>
        <p:spPr>
          <a:xfrm>
            <a:off x="0" y="980728"/>
            <a:ext cx="9144000" cy="5877272"/>
          </a:xfrm>
        </p:spPr>
        <p:txBody>
          <a:bodyPr>
            <a:normAutofit/>
          </a:bodyPr>
          <a:lstStyle/>
          <a:p>
            <a:r>
              <a:rPr lang="en-US" sz="2400" dirty="0">
                <a:latin typeface="Times New Roman" panose="02020603050405020304" pitchFamily="18" charset="0"/>
                <a:cs typeface="Times New Roman" panose="02020603050405020304" pitchFamily="18" charset="0"/>
              </a:rPr>
              <a:t>Regardless of what social media platform one is interested in, it is very important  to know what is your target. If it’s because of marketing, a business should ensure that users on a specific platform are  active and the platforms should cover a wide variety of topics and interests , this is to ensure that a business niche is catered for and an online presence is felt by users.</a:t>
            </a:r>
          </a:p>
          <a:p>
            <a:r>
              <a:rPr lang="en-US" sz="2400" dirty="0">
                <a:latin typeface="Times New Roman" panose="02020603050405020304" pitchFamily="18" charset="0"/>
                <a:cs typeface="Times New Roman" panose="02020603050405020304" pitchFamily="18" charset="0"/>
              </a:rPr>
              <a:t>Although all social media platforms are different from each other, they can all be integrated into one to create a more effective presence.</a:t>
            </a:r>
          </a:p>
        </p:txBody>
      </p:sp>
    </p:spTree>
    <p:extLst>
      <p:ext uri="{BB962C8B-B14F-4D97-AF65-F5344CB8AC3E}">
        <p14:creationId xmlns:p14="http://schemas.microsoft.com/office/powerpoint/2010/main" val="17203167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08720"/>
          </a:xfrm>
        </p:spPr>
        <p:txBody>
          <a:bodyPr>
            <a:normAutofit/>
          </a:bodyPr>
          <a:lstStyle/>
          <a:p>
            <a:pPr algn="ctr"/>
            <a:r>
              <a:rPr lang="en-US" sz="4000" dirty="0">
                <a:latin typeface="Times New Roman" panose="02020603050405020304" pitchFamily="18" charset="0"/>
                <a:cs typeface="Times New Roman" panose="02020603050405020304" pitchFamily="18" charset="0"/>
              </a:rPr>
              <a:t>References</a:t>
            </a:r>
            <a:r>
              <a:rPr lang="en-US" dirty="0">
                <a:latin typeface="Times New Roman" panose="02020603050405020304" pitchFamily="18" charset="0"/>
                <a:cs typeface="Times New Roman" panose="02020603050405020304" pitchFamily="18" charset="0"/>
              </a:rPr>
              <a:t> </a:t>
            </a:r>
          </a:p>
        </p:txBody>
      </p:sp>
      <p:sp>
        <p:nvSpPr>
          <p:cNvPr id="3" name="Content Placeholder 2"/>
          <p:cNvSpPr>
            <a:spLocks noGrp="1"/>
          </p:cNvSpPr>
          <p:nvPr>
            <p:ph idx="1"/>
          </p:nvPr>
        </p:nvSpPr>
        <p:spPr>
          <a:xfrm>
            <a:off x="0" y="764704"/>
            <a:ext cx="9036496" cy="6093296"/>
          </a:xfrm>
        </p:spPr>
        <p:txBody>
          <a:bodyPr>
            <a:normAutofit fontScale="62500" lnSpcReduction="20000"/>
          </a:bodyPr>
          <a:lstStyle/>
          <a:p>
            <a:pPr marL="0" indent="-457200">
              <a:lnSpc>
                <a:spcPct val="120000"/>
              </a:lnSpc>
              <a:buNone/>
            </a:pPr>
            <a:r>
              <a:rPr lang="en-US" sz="3200" dirty="0">
                <a:latin typeface="Times New Roman" panose="02020603050405020304" pitchFamily="18" charset="0"/>
                <a:cs typeface="Times New Roman" panose="02020603050405020304" pitchFamily="18" charset="0"/>
              </a:rPr>
              <a:t>Seopressor, (2020). The 6 types of social media, </a:t>
            </a:r>
            <a:r>
              <a:rPr lang="en-US" sz="3200" dirty="0" err="1">
                <a:latin typeface="Times New Roman" panose="02020603050405020304" pitchFamily="18" charset="0"/>
                <a:cs typeface="Times New Roman" panose="02020603050405020304" pitchFamily="18" charset="0"/>
              </a:rPr>
              <a:t>Seopressor</a:t>
            </a:r>
            <a:r>
              <a:rPr lang="en-US" sz="3200" dirty="0">
                <a:latin typeface="Times New Roman" panose="02020603050405020304" pitchFamily="18" charset="0"/>
                <a:cs typeface="Times New Roman" panose="02020603050405020304" pitchFamily="18" charset="0"/>
              </a:rPr>
              <a:t>.</a:t>
            </a:r>
          </a:p>
          <a:p>
            <a:pPr marL="0" indent="-457200">
              <a:lnSpc>
                <a:spcPct val="120000"/>
              </a:lnSpc>
              <a:buNone/>
            </a:pPr>
            <a:r>
              <a:rPr lang="en-US" sz="3200" dirty="0">
                <a:latin typeface="Times New Roman" panose="02020603050405020304" pitchFamily="18" charset="0"/>
                <a:cs typeface="Times New Roman" panose="02020603050405020304" pitchFamily="18" charset="0"/>
                <a:hlinkClick r:id="rId2"/>
              </a:rPr>
              <a:t>https://seopressor.com/social-media-marketing/types-of-social-media/</a:t>
            </a:r>
            <a:endParaRPr lang="en-US" sz="3200" dirty="0">
              <a:latin typeface="Times New Roman" panose="02020603050405020304" pitchFamily="18" charset="0"/>
              <a:cs typeface="Times New Roman" panose="02020603050405020304" pitchFamily="18" charset="0"/>
            </a:endParaRPr>
          </a:p>
          <a:p>
            <a:pPr marL="0" indent="-457200">
              <a:lnSpc>
                <a:spcPct val="120000"/>
              </a:lnSpc>
              <a:buNone/>
            </a:pPr>
            <a:r>
              <a:rPr lang="en-US" sz="3200" dirty="0" err="1">
                <a:latin typeface="Times New Roman" panose="02020603050405020304" pitchFamily="18" charset="0"/>
                <a:cs typeface="Times New Roman" panose="02020603050405020304" pitchFamily="18" charset="0"/>
              </a:rPr>
              <a:t>Dollaride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E.Maya</a:t>
            </a:r>
            <a:r>
              <a:rPr lang="en-US" sz="3200" dirty="0">
                <a:latin typeface="Times New Roman" panose="02020603050405020304" pitchFamily="18" charset="0"/>
                <a:cs typeface="Times New Roman" panose="02020603050405020304" pitchFamily="18" charset="0"/>
              </a:rPr>
              <a:t>, (2020). Social media definition, Investopedia.</a:t>
            </a:r>
          </a:p>
          <a:p>
            <a:pPr marL="0" indent="-457200">
              <a:lnSpc>
                <a:spcPct val="120000"/>
              </a:lnSpc>
              <a:buNone/>
            </a:pPr>
            <a:r>
              <a:rPr lang="en-US" sz="3200" dirty="0">
                <a:latin typeface="Times New Roman" panose="02020603050405020304" pitchFamily="18" charset="0"/>
                <a:cs typeface="Times New Roman" panose="02020603050405020304" pitchFamily="18" charset="0"/>
                <a:hlinkClick r:id="rId3"/>
              </a:rPr>
              <a:t>https://www.investopedia.com/terms/s/social-media.asp</a:t>
            </a:r>
            <a:endParaRPr lang="en-US" sz="3200" dirty="0">
              <a:latin typeface="Times New Roman" panose="02020603050405020304" pitchFamily="18" charset="0"/>
              <a:cs typeface="Times New Roman" panose="02020603050405020304" pitchFamily="18" charset="0"/>
            </a:endParaRPr>
          </a:p>
          <a:p>
            <a:pPr marL="0" indent="-457200">
              <a:lnSpc>
                <a:spcPct val="120000"/>
              </a:lnSpc>
              <a:buNone/>
            </a:pPr>
            <a:r>
              <a:rPr lang="en-US" sz="3200" dirty="0">
                <a:latin typeface="Times New Roman" panose="02020603050405020304" pitchFamily="18" charset="0"/>
                <a:cs typeface="Times New Roman" panose="02020603050405020304" pitchFamily="18" charset="0"/>
              </a:rPr>
              <a:t>Segura ashley, (2019). The top 12 types of social media content to create, </a:t>
            </a:r>
            <a:r>
              <a:rPr lang="en-US" sz="3200" dirty="0" err="1">
                <a:latin typeface="Times New Roman" panose="02020603050405020304" pitchFamily="18" charset="0"/>
                <a:cs typeface="Times New Roman" panose="02020603050405020304" pitchFamily="18" charset="0"/>
              </a:rPr>
              <a:t>Mailchimp</a:t>
            </a:r>
            <a:r>
              <a:rPr lang="en-US" sz="3200" dirty="0">
                <a:latin typeface="Times New Roman" panose="02020603050405020304" pitchFamily="18" charset="0"/>
                <a:cs typeface="Times New Roman" panose="02020603050405020304" pitchFamily="18" charset="0"/>
              </a:rPr>
              <a:t>.</a:t>
            </a:r>
          </a:p>
          <a:p>
            <a:pPr marL="0" indent="-457200">
              <a:lnSpc>
                <a:spcPct val="120000"/>
              </a:lnSpc>
              <a:buNone/>
            </a:pPr>
            <a:r>
              <a:rPr lang="en-US" sz="3200" dirty="0">
                <a:latin typeface="Times New Roman" panose="02020603050405020304" pitchFamily="18" charset="0"/>
                <a:cs typeface="Times New Roman" panose="02020603050405020304" pitchFamily="18" charset="0"/>
                <a:hlinkClick r:id="rId4"/>
              </a:rPr>
              <a:t>https://mailchimp.com/resources/top-12-types-of-social-media-content-to-create/</a:t>
            </a:r>
            <a:endParaRPr lang="en-US" sz="3200" dirty="0">
              <a:latin typeface="Times New Roman" panose="02020603050405020304" pitchFamily="18" charset="0"/>
              <a:cs typeface="Times New Roman" panose="02020603050405020304" pitchFamily="18" charset="0"/>
            </a:endParaRPr>
          </a:p>
          <a:p>
            <a:pPr marL="0" indent="-457200">
              <a:lnSpc>
                <a:spcPct val="120000"/>
              </a:lnSpc>
              <a:buNone/>
            </a:pPr>
            <a:r>
              <a:rPr lang="en-US" sz="3200" dirty="0">
                <a:latin typeface="Times New Roman" panose="02020603050405020304" pitchFamily="18" charset="0"/>
                <a:cs typeface="Times New Roman" panose="02020603050405020304" pitchFamily="18" charset="0"/>
              </a:rPr>
              <a:t>Foreman Curtis, ( 2017). 10 types of social media and how each can benefit your business, Hootsuite. </a:t>
            </a:r>
            <a:r>
              <a:rPr lang="en-US" sz="3200" dirty="0">
                <a:latin typeface="Times New Roman" panose="02020603050405020304" pitchFamily="18" charset="0"/>
                <a:cs typeface="Times New Roman" panose="02020603050405020304" pitchFamily="18" charset="0"/>
                <a:hlinkClick r:id="rId5"/>
              </a:rPr>
              <a:t>https://blog.hootsuite.com/types-of-social-media/</a:t>
            </a:r>
            <a:endParaRPr lang="en-US" sz="3200" dirty="0">
              <a:latin typeface="Times New Roman" panose="02020603050405020304" pitchFamily="18" charset="0"/>
              <a:cs typeface="Times New Roman" panose="02020603050405020304" pitchFamily="18" charset="0"/>
            </a:endParaRPr>
          </a:p>
          <a:p>
            <a:pPr marL="0" indent="-457200">
              <a:lnSpc>
                <a:spcPct val="120000"/>
              </a:lnSpc>
              <a:buNone/>
            </a:pPr>
            <a:r>
              <a:rPr lang="en-US" sz="3200" dirty="0">
                <a:latin typeface="Times New Roman" panose="02020603050405020304" pitchFamily="18" charset="0"/>
                <a:cs typeface="Times New Roman" panose="02020603050405020304" pitchFamily="18" charset="0"/>
              </a:rPr>
              <a:t>Lua Alfred, (2018). 21 Top social media sites to consider for your brand, Buffer.</a:t>
            </a:r>
          </a:p>
          <a:p>
            <a:pPr marL="0" indent="-457200">
              <a:lnSpc>
                <a:spcPct val="120000"/>
              </a:lnSpc>
              <a:buNone/>
            </a:pPr>
            <a:r>
              <a:rPr lang="en-US" sz="3200" dirty="0">
                <a:latin typeface="Times New Roman" panose="02020603050405020304" pitchFamily="18" charset="0"/>
                <a:cs typeface="Times New Roman" panose="02020603050405020304" pitchFamily="18" charset="0"/>
                <a:hlinkClick r:id="rId6"/>
              </a:rPr>
              <a:t>https://buffer.com/library/social-media-sites/</a:t>
            </a:r>
            <a:endParaRPr lang="en-US" sz="3200" dirty="0">
              <a:latin typeface="Times New Roman" panose="02020603050405020304" pitchFamily="18" charset="0"/>
              <a:cs typeface="Times New Roman" panose="02020603050405020304" pitchFamily="18" charset="0"/>
            </a:endParaRPr>
          </a:p>
          <a:p>
            <a:pPr marL="0" indent="-457200">
              <a:lnSpc>
                <a:spcPct val="120000"/>
              </a:lnSpc>
              <a:buNone/>
            </a:pPr>
            <a:r>
              <a:rPr lang="en-US" sz="3200" dirty="0">
                <a:latin typeface="Times New Roman" panose="02020603050405020304" pitchFamily="18" charset="0"/>
                <a:cs typeface="Times New Roman" panose="02020603050405020304" pitchFamily="18" charset="0"/>
              </a:rPr>
              <a:t>Marshall Sarah, (2019). Introduction to brand building through social media, </a:t>
            </a:r>
            <a:r>
              <a:rPr lang="en-US" sz="3200" dirty="0" err="1">
                <a:latin typeface="Times New Roman" panose="02020603050405020304" pitchFamily="18" charset="0"/>
                <a:cs typeface="Times New Roman" panose="02020603050405020304" pitchFamily="18" charset="0"/>
              </a:rPr>
              <a:t>Canva</a:t>
            </a:r>
            <a:endParaRPr lang="en-US" sz="3200" dirty="0">
              <a:latin typeface="Times New Roman" panose="02020603050405020304" pitchFamily="18" charset="0"/>
              <a:cs typeface="Times New Roman" panose="02020603050405020304" pitchFamily="18" charset="0"/>
            </a:endParaRPr>
          </a:p>
          <a:p>
            <a:pPr marL="0" indent="-457200">
              <a:lnSpc>
                <a:spcPct val="120000"/>
              </a:lnSpc>
              <a:buNone/>
            </a:pPr>
            <a:r>
              <a:rPr lang="en-US" sz="3200" dirty="0">
                <a:latin typeface="Times New Roman" panose="02020603050405020304" pitchFamily="18" charset="0"/>
                <a:cs typeface="Times New Roman" panose="02020603050405020304" pitchFamily="18" charset="0"/>
                <a:hlinkClick r:id="rId7"/>
              </a:rPr>
              <a:t>https://www.canva.com/learn/introduction-brand-building-social-media/</a:t>
            </a:r>
            <a:endParaRPr lang="en-US" sz="3200" dirty="0">
              <a:latin typeface="Times New Roman" panose="02020603050405020304" pitchFamily="18" charset="0"/>
              <a:cs typeface="Times New Roman" panose="02020603050405020304" pitchFamily="18" charset="0"/>
            </a:endParaRPr>
          </a:p>
          <a:p>
            <a:pPr marL="0" indent="-457200">
              <a:lnSpc>
                <a:spcPct val="120000"/>
              </a:lnSpc>
              <a:buNone/>
            </a:pPr>
            <a:r>
              <a:rPr lang="en-US" sz="3200" dirty="0">
                <a:latin typeface="Times New Roman" panose="02020603050405020304" pitchFamily="18" charset="0"/>
                <a:cs typeface="Times New Roman" panose="02020603050405020304" pitchFamily="18" charset="0"/>
              </a:rPr>
              <a:t>Barnhart Brent, (2020). 15 Tips to building a better social media presence, </a:t>
            </a:r>
            <a:r>
              <a:rPr lang="en-US" sz="3200" dirty="0" err="1">
                <a:latin typeface="Times New Roman" panose="02020603050405020304" pitchFamily="18" charset="0"/>
                <a:cs typeface="Times New Roman" panose="02020603050405020304" pitchFamily="18" charset="0"/>
              </a:rPr>
              <a:t>Sproutsocial.</a:t>
            </a:r>
            <a:r>
              <a:rPr lang="en-US" sz="3200" dirty="0" err="1">
                <a:latin typeface="Times New Roman" panose="02020603050405020304" pitchFamily="18" charset="0"/>
                <a:cs typeface="Times New Roman" panose="02020603050405020304" pitchFamily="18" charset="0"/>
                <a:hlinkClick r:id="rId8"/>
              </a:rPr>
              <a:t>https</a:t>
            </a:r>
            <a:r>
              <a:rPr lang="en-US" sz="3200" dirty="0">
                <a:latin typeface="Times New Roman" panose="02020603050405020304" pitchFamily="18" charset="0"/>
                <a:cs typeface="Times New Roman" panose="02020603050405020304" pitchFamily="18" charset="0"/>
                <a:hlinkClick r:id="rId8"/>
              </a:rPr>
              <a:t>://sproutsocial.com/insights/building-social-media-presence</a:t>
            </a:r>
            <a:r>
              <a:rPr lang="en-US" sz="3200" dirty="0">
                <a:hlinkClick r:id="rId8"/>
              </a:rPr>
              <a:t>/</a:t>
            </a:r>
            <a:endParaRPr lang="en-US" sz="3200" dirty="0"/>
          </a:p>
          <a:p>
            <a:pPr marL="0" indent="0">
              <a:buNone/>
            </a:pPr>
            <a:endParaRPr lang="en-US" sz="2000" dirty="0"/>
          </a:p>
          <a:p>
            <a:pPr marL="0" indent="0">
              <a:buNone/>
            </a:pPr>
            <a:endParaRPr lang="en-US" sz="2000" dirty="0"/>
          </a:p>
          <a:p>
            <a:pPr marL="0" indent="0">
              <a:buNone/>
            </a:pPr>
            <a:endParaRPr lang="en-US" sz="2000" dirty="0"/>
          </a:p>
        </p:txBody>
      </p:sp>
    </p:spTree>
    <p:extLst>
      <p:ext uri="{BB962C8B-B14F-4D97-AF65-F5344CB8AC3E}">
        <p14:creationId xmlns:p14="http://schemas.microsoft.com/office/powerpoint/2010/main" val="35731086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400" dirty="0">
                <a:latin typeface="Times New Roman" panose="02020603050405020304" pitchFamily="18" charset="0"/>
                <a:cs typeface="Times New Roman" panose="02020603050405020304" pitchFamily="18" charset="0"/>
              </a:rPr>
              <a:t>Thesis Statement</a:t>
            </a:r>
          </a:p>
        </p:txBody>
      </p:sp>
      <p:sp>
        <p:nvSpPr>
          <p:cNvPr id="3" name="Content Placeholder 2"/>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Social media has rapidly shifted society and the way we view others and ourselves. It is used communication, networking, marketing, blogging, video sharing and many others.</a:t>
            </a:r>
          </a:p>
          <a:p>
            <a:r>
              <a:rPr lang="en-US" dirty="0">
                <a:latin typeface="Times New Roman" panose="02020603050405020304" pitchFamily="18" charset="0"/>
                <a:cs typeface="Times New Roman" panose="02020603050405020304" pitchFamily="18" charset="0"/>
              </a:rPr>
              <a:t>Although there are a myriad of platforms, only a few are very effective in launching a major social media presence.</a:t>
            </a:r>
          </a:p>
        </p:txBody>
      </p:sp>
    </p:spTree>
    <p:extLst>
      <p:ext uri="{BB962C8B-B14F-4D97-AF65-F5344CB8AC3E}">
        <p14:creationId xmlns:p14="http://schemas.microsoft.com/office/powerpoint/2010/main" val="23142684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274638"/>
            <a:ext cx="8856984" cy="634082"/>
          </a:xfrm>
        </p:spPr>
        <p:txBody>
          <a:bodyPr>
            <a:normAutofit fontScale="90000"/>
          </a:bodyPr>
          <a:lstStyle/>
          <a:p>
            <a:pPr algn="ctr"/>
            <a:r>
              <a:rPr lang="en-US" sz="5400" dirty="0">
                <a:latin typeface="Times New Roman" panose="02020603050405020304" pitchFamily="18" charset="0"/>
                <a:cs typeface="Times New Roman" panose="02020603050405020304" pitchFamily="18" charset="0"/>
              </a:rPr>
              <a:t>Introduction</a:t>
            </a:r>
          </a:p>
        </p:txBody>
      </p:sp>
      <p:sp>
        <p:nvSpPr>
          <p:cNvPr id="3" name="Content Placeholder 2"/>
          <p:cNvSpPr>
            <a:spLocks noGrp="1"/>
          </p:cNvSpPr>
          <p:nvPr>
            <p:ph idx="1"/>
          </p:nvPr>
        </p:nvSpPr>
        <p:spPr>
          <a:xfrm>
            <a:off x="107504" y="908720"/>
            <a:ext cx="8928992" cy="5949280"/>
          </a:xfrm>
        </p:spPr>
        <p:txBody>
          <a:bodyPr>
            <a:noAutofit/>
          </a:bodyPr>
          <a:lstStyle/>
          <a:p>
            <a:r>
              <a:rPr lang="en-US" sz="2400" dirty="0">
                <a:latin typeface="Times New Roman" panose="02020603050405020304" pitchFamily="18" charset="0"/>
                <a:cs typeface="Times New Roman" panose="02020603050405020304" pitchFamily="18" charset="0"/>
              </a:rPr>
              <a:t>Social media is PC based innovation that encourages the sharing of thoughts, ideas, and data through construction of virtual networks. social media by design is web based and gives clients fast reply to content which includes individual data, documents, video and audio recordings and images. Social media users interact through PC, tablet or cell phone by means of electronic programming or web based application, frequently using it for messaging.</a:t>
            </a:r>
          </a:p>
          <a:p>
            <a:r>
              <a:rPr lang="en-US" sz="2400" dirty="0">
                <a:latin typeface="Times New Roman" panose="02020603050405020304" pitchFamily="18" charset="0"/>
                <a:cs typeface="Times New Roman" panose="02020603050405020304" pitchFamily="18" charset="0"/>
              </a:rPr>
              <a:t>Social media began to create a way for people to interact with their friends and family, but it was later transformed into a business tool by organizations and individuals who took advantage of this technological opportunity to reach and expand their customer base. Social media is a powerful tool which has the ability to network and disseminate  information fast, with anyone  in any part of the world. Information can also reach many groups of people at the same time.</a:t>
            </a:r>
          </a:p>
        </p:txBody>
      </p:sp>
    </p:spTree>
    <p:extLst>
      <p:ext uri="{BB962C8B-B14F-4D97-AF65-F5344CB8AC3E}">
        <p14:creationId xmlns:p14="http://schemas.microsoft.com/office/powerpoint/2010/main" val="2525956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60648"/>
            <a:ext cx="8229600" cy="274042"/>
          </a:xfrm>
        </p:spPr>
        <p:txBody>
          <a:bodyPr>
            <a:normAutofit fontScale="90000"/>
          </a:bodyPr>
          <a:lstStyle/>
          <a:p>
            <a:pPr algn="ctr"/>
            <a:r>
              <a:rPr lang="en-US" b="1" dirty="0">
                <a:latin typeface="Times New Roman" panose="02020603050405020304" pitchFamily="18" charset="0"/>
                <a:cs typeface="Times New Roman" panose="02020603050405020304" pitchFamily="18" charset="0"/>
              </a:rPr>
              <a:t>Types Of Social Media Networks </a:t>
            </a:r>
          </a:p>
        </p:txBody>
      </p:sp>
      <p:sp>
        <p:nvSpPr>
          <p:cNvPr id="3" name="Content Placeholder 2"/>
          <p:cNvSpPr>
            <a:spLocks noGrp="1"/>
          </p:cNvSpPr>
          <p:nvPr>
            <p:ph idx="1"/>
          </p:nvPr>
        </p:nvSpPr>
        <p:spPr>
          <a:xfrm>
            <a:off x="0" y="620688"/>
            <a:ext cx="9144000" cy="6237312"/>
          </a:xfrm>
        </p:spPr>
        <p:txBody>
          <a:bodyPr>
            <a:normAutofit fontScale="92500"/>
          </a:bodyPr>
          <a:lstStyle/>
          <a:p>
            <a:r>
              <a:rPr lang="en-US" b="1" i="1" dirty="0">
                <a:latin typeface="Times New Roman" panose="02020603050405020304" pitchFamily="18" charset="0"/>
                <a:cs typeface="Times New Roman" panose="02020603050405020304" pitchFamily="18" charset="0"/>
              </a:rPr>
              <a:t>Social networking</a:t>
            </a:r>
            <a:r>
              <a:rPr lang="en-US" dirty="0">
                <a:latin typeface="Times New Roman" panose="02020603050405020304" pitchFamily="18" charset="0"/>
                <a:cs typeface="Times New Roman" panose="02020603050405020304" pitchFamily="18" charset="0"/>
              </a:rPr>
              <a:t>: Facebook, WhatsApp, Twitter, LinkedIn, Google +, WeChat, Webo</a:t>
            </a:r>
          </a:p>
          <a:p>
            <a:pPr marL="0" indent="0">
              <a:buNone/>
            </a:pPr>
            <a:r>
              <a:rPr lang="en-US" dirty="0">
                <a:latin typeface="Times New Roman" panose="02020603050405020304" pitchFamily="18" charset="0"/>
                <a:cs typeface="Times New Roman" panose="02020603050405020304" pitchFamily="18" charset="0"/>
              </a:rPr>
              <a:t>These platforms are used to connect with people and businesses with similar interests online (</a:t>
            </a:r>
            <a:r>
              <a:rPr lang="en-US" dirty="0" err="1">
                <a:latin typeface="Times New Roman" panose="02020603050405020304" pitchFamily="18" charset="0"/>
                <a:cs typeface="Times New Roman" panose="02020603050405020304" pitchFamily="18" charset="0"/>
              </a:rPr>
              <a:t>seopressor</a:t>
            </a:r>
            <a:r>
              <a:rPr lang="en-US" dirty="0">
                <a:latin typeface="Times New Roman" panose="02020603050405020304" pitchFamily="18" charset="0"/>
                <a:cs typeface="Times New Roman" panose="02020603050405020304" pitchFamily="18" charset="0"/>
              </a:rPr>
              <a:t>, 2020)</a:t>
            </a:r>
          </a:p>
          <a:p>
            <a:r>
              <a:rPr lang="en-US" b="1" i="1" dirty="0">
                <a:latin typeface="Times New Roman" panose="02020603050405020304" pitchFamily="18" charset="0"/>
                <a:cs typeface="Times New Roman" panose="02020603050405020304" pitchFamily="18" charset="0"/>
              </a:rPr>
              <a:t>Microblogging</a:t>
            </a:r>
            <a:r>
              <a:rPr lang="en-US" dirty="0">
                <a:latin typeface="Times New Roman" panose="02020603050405020304" pitchFamily="18" charset="0"/>
                <a:cs typeface="Times New Roman" panose="02020603050405020304" pitchFamily="18" charset="0"/>
              </a:rPr>
              <a:t>: Twitter, Tumblr</a:t>
            </a:r>
          </a:p>
          <a:p>
            <a:pPr marL="0" indent="0">
              <a:buNone/>
            </a:pPr>
            <a:r>
              <a:rPr lang="en-US" dirty="0">
                <a:latin typeface="Times New Roman" panose="02020603050405020304" pitchFamily="18" charset="0"/>
                <a:cs typeface="Times New Roman" panose="02020603050405020304" pitchFamily="18" charset="0"/>
              </a:rPr>
              <a:t>These platforms allow users to submit brief entries which might include links to other social media sites and the entry will be posted to the pages of users subscribed  to the account (</a:t>
            </a:r>
            <a:r>
              <a:rPr lang="en-US" dirty="0" err="1">
                <a:latin typeface="Times New Roman" panose="02020603050405020304" pitchFamily="18" charset="0"/>
                <a:cs typeface="Times New Roman" panose="02020603050405020304" pitchFamily="18" charset="0"/>
              </a:rPr>
              <a:t>seopressor</a:t>
            </a:r>
            <a:r>
              <a:rPr lang="en-US" dirty="0">
                <a:latin typeface="Times New Roman" panose="02020603050405020304" pitchFamily="18" charset="0"/>
                <a:cs typeface="Times New Roman" panose="02020603050405020304" pitchFamily="18" charset="0"/>
              </a:rPr>
              <a:t>, 2020)</a:t>
            </a:r>
          </a:p>
          <a:p>
            <a:r>
              <a:rPr lang="en-US" b="1" i="1" dirty="0">
                <a:latin typeface="Times New Roman" panose="02020603050405020304" pitchFamily="18" charset="0"/>
                <a:cs typeface="Times New Roman" panose="02020603050405020304" pitchFamily="18" charset="0"/>
              </a:rPr>
              <a:t>Media sharing</a:t>
            </a:r>
            <a:r>
              <a:rPr lang="en-US" dirty="0">
                <a:latin typeface="Times New Roman" panose="02020603050405020304" pitchFamily="18" charset="0"/>
                <a:cs typeface="Times New Roman" panose="02020603050405020304" pitchFamily="18" charset="0"/>
              </a:rPr>
              <a:t>: Pinterest, You Tube, Vimeo</a:t>
            </a:r>
          </a:p>
          <a:p>
            <a:pPr marL="0" indent="0">
              <a:buNone/>
            </a:pPr>
            <a:r>
              <a:rPr lang="en-US" dirty="0">
                <a:latin typeface="Times New Roman" panose="02020603050405020304" pitchFamily="18" charset="0"/>
                <a:cs typeface="Times New Roman" panose="02020603050405020304" pitchFamily="18" charset="0"/>
              </a:rPr>
              <a:t>Users have the freedom to create and curate videos and images  that tell something about themselves or create conversations. (</a:t>
            </a:r>
            <a:r>
              <a:rPr lang="en-US" dirty="0" err="1">
                <a:latin typeface="Times New Roman" panose="02020603050405020304" pitchFamily="18" charset="0"/>
                <a:cs typeface="Times New Roman" panose="02020603050405020304" pitchFamily="18" charset="0"/>
              </a:rPr>
              <a:t>seopressor</a:t>
            </a:r>
            <a:r>
              <a:rPr lang="en-US" dirty="0">
                <a:latin typeface="Times New Roman" panose="02020603050405020304" pitchFamily="18" charset="0"/>
                <a:cs typeface="Times New Roman" panose="02020603050405020304" pitchFamily="18" charset="0"/>
              </a:rPr>
              <a:t>, 2020)</a:t>
            </a:r>
          </a:p>
          <a:p>
            <a:r>
              <a:rPr lang="en-US" b="1" i="1" dirty="0">
                <a:latin typeface="Times New Roman" panose="02020603050405020304" pitchFamily="18" charset="0"/>
                <a:cs typeface="Times New Roman" panose="02020603050405020304" pitchFamily="18" charset="0"/>
              </a:rPr>
              <a:t>Blog comments and forums:  </a:t>
            </a:r>
            <a:r>
              <a:rPr lang="en-US" dirty="0">
                <a:latin typeface="Times New Roman" panose="02020603050405020304" pitchFamily="18" charset="0"/>
                <a:cs typeface="Times New Roman" panose="02020603050405020304" pitchFamily="18" charset="0"/>
              </a:rPr>
              <a:t>Warrior Forum, Beer Money Forum</a:t>
            </a:r>
          </a:p>
          <a:p>
            <a:pPr marL="0" indent="0">
              <a:buNone/>
            </a:pPr>
            <a:r>
              <a:rPr lang="en-US" dirty="0">
                <a:latin typeface="Times New Roman" panose="02020603050405020304" pitchFamily="18" charset="0"/>
                <a:cs typeface="Times New Roman" panose="02020603050405020304" pitchFamily="18" charset="0"/>
              </a:rPr>
              <a:t>Users here create niche-based posts where community members can comment and have a  conversation centered on a posted topic. (</a:t>
            </a:r>
            <a:r>
              <a:rPr lang="en-US" dirty="0" err="1">
                <a:latin typeface="Times New Roman" panose="02020603050405020304" pitchFamily="18" charset="0"/>
                <a:cs typeface="Times New Roman" panose="02020603050405020304" pitchFamily="18" charset="0"/>
              </a:rPr>
              <a:t>seopressor</a:t>
            </a:r>
            <a:r>
              <a:rPr lang="en-US" dirty="0">
                <a:latin typeface="Times New Roman" panose="02020603050405020304" pitchFamily="18" charset="0"/>
                <a:cs typeface="Times New Roman" panose="02020603050405020304" pitchFamily="18" charset="0"/>
              </a:rPr>
              <a:t>, 2020)</a:t>
            </a:r>
          </a:p>
          <a:p>
            <a:pPr marL="0" indent="0">
              <a:buNone/>
            </a:pPr>
            <a:endParaRPr lang="en-US" sz="2400" dirty="0"/>
          </a:p>
        </p:txBody>
      </p:sp>
    </p:spTree>
    <p:extLst>
      <p:ext uri="{BB962C8B-B14F-4D97-AF65-F5344CB8AC3E}">
        <p14:creationId xmlns:p14="http://schemas.microsoft.com/office/powerpoint/2010/main" val="29847825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216" y="260648"/>
            <a:ext cx="9144000" cy="451551"/>
          </a:xfrm>
        </p:spPr>
        <p:txBody>
          <a:bodyPr>
            <a:noAutofit/>
          </a:bodyPr>
          <a:lstStyle/>
          <a:p>
            <a:pPr algn="ctr"/>
            <a:r>
              <a:rPr lang="en-US" sz="4000" b="1" dirty="0">
                <a:latin typeface="Times New Roman" panose="02020603050405020304" pitchFamily="18" charset="0"/>
                <a:cs typeface="Times New Roman" panose="02020603050405020304" pitchFamily="18" charset="0"/>
              </a:rPr>
              <a:t>Types Of Social Media Platforms </a:t>
            </a:r>
            <a:r>
              <a:rPr lang="en-US" sz="4000" b="1" dirty="0" err="1">
                <a:latin typeface="Times New Roman" panose="02020603050405020304" pitchFamily="18" charset="0"/>
                <a:cs typeface="Times New Roman" panose="02020603050405020304" pitchFamily="18" charset="0"/>
              </a:rPr>
              <a:t>Contd</a:t>
            </a:r>
            <a:endParaRPr lang="en-US" sz="4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1348" y="980728"/>
            <a:ext cx="9144000" cy="5877272"/>
          </a:xfrm>
        </p:spPr>
        <p:txBody>
          <a:bodyPr>
            <a:normAutofit/>
          </a:bodyPr>
          <a:lstStyle/>
          <a:p>
            <a:r>
              <a:rPr lang="en-US" sz="2400" b="1" i="1" dirty="0">
                <a:latin typeface="Times New Roman" panose="02020603050405020304" pitchFamily="18" charset="0"/>
                <a:cs typeface="Times New Roman" panose="02020603050405020304" pitchFamily="18" charset="0"/>
              </a:rPr>
              <a:t>Social review sites</a:t>
            </a:r>
            <a:r>
              <a:rPr lang="en-US" sz="2400" dirty="0">
                <a:latin typeface="Times New Roman" panose="02020603050405020304" pitchFamily="18" charset="0"/>
                <a:cs typeface="Times New Roman" panose="02020603050405020304" pitchFamily="18" charset="0"/>
              </a:rPr>
              <a:t>: TripAdvisor, Yelp, Foursquare</a:t>
            </a:r>
          </a:p>
          <a:p>
            <a:pPr marL="0" indent="0">
              <a:buNone/>
            </a:pPr>
            <a:r>
              <a:rPr lang="en-US" sz="2400" dirty="0">
                <a:latin typeface="Times New Roman" panose="02020603050405020304" pitchFamily="18" charset="0"/>
                <a:cs typeface="Times New Roman" panose="02020603050405020304" pitchFamily="18" charset="0"/>
              </a:rPr>
              <a:t>Review sites show reactions from users in a community about different locations like hotels and its general experiences. These helps other users in planning and decision making. It also helps businesses to figure out what works and discover rooms for improvement. (</a:t>
            </a:r>
            <a:r>
              <a:rPr lang="en-US" sz="2400" dirty="0" err="1">
                <a:latin typeface="Times New Roman" panose="02020603050405020304" pitchFamily="18" charset="0"/>
                <a:cs typeface="Times New Roman" panose="02020603050405020304" pitchFamily="18" charset="0"/>
              </a:rPr>
              <a:t>seopressor</a:t>
            </a:r>
            <a:r>
              <a:rPr lang="en-US" sz="2400" dirty="0">
                <a:latin typeface="Times New Roman" panose="02020603050405020304" pitchFamily="18" charset="0"/>
                <a:cs typeface="Times New Roman" panose="02020603050405020304" pitchFamily="18" charset="0"/>
              </a:rPr>
              <a:t>, 2020)</a:t>
            </a:r>
          </a:p>
          <a:p>
            <a:r>
              <a:rPr lang="en-US" sz="2400" b="1" i="1" dirty="0">
                <a:latin typeface="Times New Roman" panose="02020603050405020304" pitchFamily="18" charset="0"/>
                <a:cs typeface="Times New Roman" panose="02020603050405020304" pitchFamily="18" charset="0"/>
              </a:rPr>
              <a:t>Community blogs: </a:t>
            </a:r>
            <a:r>
              <a:rPr lang="en-US" sz="2400" dirty="0">
                <a:latin typeface="Times New Roman" panose="02020603050405020304" pitchFamily="18" charset="0"/>
                <a:cs typeface="Times New Roman" panose="02020603050405020304" pitchFamily="18" charset="0"/>
              </a:rPr>
              <a:t>Tumblr, Medium</a:t>
            </a:r>
          </a:p>
          <a:p>
            <a:pPr marL="0" indent="0">
              <a:buNone/>
            </a:pPr>
            <a:r>
              <a:rPr lang="en-US" sz="2400" dirty="0">
                <a:latin typeface="Times New Roman" panose="02020603050405020304" pitchFamily="18" charset="0"/>
                <a:cs typeface="Times New Roman" panose="02020603050405020304" pitchFamily="18" charset="0"/>
              </a:rPr>
              <a:t>Maintaining and running a blog can be a strenous task and so these platform solves that problem by allowing users to post their blog topics on the platform. (Foreman, 2017).</a:t>
            </a:r>
          </a:p>
          <a:p>
            <a:r>
              <a:rPr lang="en-US" sz="2400" b="1" i="1" dirty="0">
                <a:latin typeface="Times New Roman" panose="02020603050405020304" pitchFamily="18" charset="0"/>
                <a:cs typeface="Times New Roman" panose="02020603050405020304" pitchFamily="18" charset="0"/>
              </a:rPr>
              <a:t>Economy sharing networks</a:t>
            </a:r>
            <a:r>
              <a:rPr lang="en-US" sz="2400" dirty="0">
                <a:latin typeface="Times New Roman" panose="02020603050405020304" pitchFamily="18" charset="0"/>
                <a:cs typeface="Times New Roman" panose="02020603050405020304" pitchFamily="18" charset="0"/>
              </a:rPr>
              <a:t>: Pantheon, Airbnb, Kickstarter</a:t>
            </a:r>
          </a:p>
          <a:p>
            <a:pPr marL="0" indent="0">
              <a:buNone/>
            </a:pPr>
            <a:r>
              <a:rPr lang="en-US" sz="2400" dirty="0">
                <a:latin typeface="Times New Roman" panose="02020603050405020304" pitchFamily="18" charset="0"/>
                <a:cs typeface="Times New Roman" panose="02020603050405020304" pitchFamily="18" charset="0"/>
              </a:rPr>
              <a:t>These platforms brings users who have got something to share with other users who need it. For example a holiday home</a:t>
            </a:r>
            <a:r>
              <a:rPr lang="en-US" sz="2500" dirty="0"/>
              <a:t>.</a:t>
            </a:r>
          </a:p>
          <a:p>
            <a:pPr marL="0" indent="0">
              <a:buNone/>
            </a:pPr>
            <a:endParaRPr lang="en-US" sz="2500" dirty="0"/>
          </a:p>
          <a:p>
            <a:pPr marL="0" indent="0">
              <a:buNone/>
            </a:pPr>
            <a:endParaRPr lang="en-US" sz="2500" dirty="0"/>
          </a:p>
        </p:txBody>
      </p:sp>
    </p:spTree>
    <p:extLst>
      <p:ext uri="{BB962C8B-B14F-4D97-AF65-F5344CB8AC3E}">
        <p14:creationId xmlns:p14="http://schemas.microsoft.com/office/powerpoint/2010/main" val="8380766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48680"/>
          </a:xfrm>
        </p:spPr>
        <p:txBody>
          <a:bodyPr>
            <a:noAutofit/>
          </a:bodyPr>
          <a:lstStyle/>
          <a:p>
            <a:pPr algn="ctr"/>
            <a:r>
              <a:rPr lang="en-US" sz="4000" b="1" dirty="0">
                <a:latin typeface="Times New Roman" panose="02020603050405020304" pitchFamily="18" charset="0"/>
                <a:cs typeface="Times New Roman" panose="02020603050405020304" pitchFamily="18" charset="0"/>
              </a:rPr>
              <a:t>Types Of Social Media Platforms </a:t>
            </a:r>
            <a:r>
              <a:rPr lang="en-US" sz="4000" b="1" dirty="0" err="1">
                <a:latin typeface="Times New Roman" panose="02020603050405020304" pitchFamily="18" charset="0"/>
                <a:cs typeface="Times New Roman" panose="02020603050405020304" pitchFamily="18" charset="0"/>
              </a:rPr>
              <a:t>Contd</a:t>
            </a:r>
            <a:endParaRPr lang="en-US" sz="4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908720"/>
            <a:ext cx="9144000" cy="5949280"/>
          </a:xfrm>
        </p:spPr>
        <p:txBody>
          <a:bodyPr>
            <a:normAutofit/>
          </a:bodyPr>
          <a:lstStyle/>
          <a:p>
            <a:endParaRPr lang="en-US" sz="2400" b="1" i="1" dirty="0">
              <a:latin typeface="Times New Roman" panose="02020603050405020304" pitchFamily="18" charset="0"/>
              <a:cs typeface="Times New Roman" panose="02020603050405020304" pitchFamily="18" charset="0"/>
            </a:endParaRPr>
          </a:p>
          <a:p>
            <a:r>
              <a:rPr lang="en-US" sz="2400" b="1" i="1" dirty="0">
                <a:latin typeface="Times New Roman" panose="02020603050405020304" pitchFamily="18" charset="0"/>
                <a:cs typeface="Times New Roman" panose="02020603050405020304" pitchFamily="18" charset="0"/>
              </a:rPr>
              <a:t>Bookmarking sites</a:t>
            </a:r>
            <a:r>
              <a:rPr lang="en-US" sz="2400" dirty="0">
                <a:latin typeface="Times New Roman" panose="02020603050405020304" pitchFamily="18" charset="0"/>
                <a:cs typeface="Times New Roman" panose="02020603050405020304" pitchFamily="18" charset="0"/>
              </a:rPr>
              <a:t>: Flipboard, Pinterest, Diggs</a:t>
            </a:r>
          </a:p>
          <a:p>
            <a:pPr marL="0" indent="0">
              <a:buNone/>
            </a:pPr>
            <a:r>
              <a:rPr lang="en-US" sz="2400" dirty="0">
                <a:latin typeface="Times New Roman" panose="02020603050405020304" pitchFamily="18" charset="0"/>
                <a:cs typeface="Times New Roman" panose="02020603050405020304" pitchFamily="18" charset="0"/>
              </a:rPr>
              <a:t>These allow users to save online links which they can later search or post to their social networks. ( Forman, 2017)</a:t>
            </a:r>
          </a:p>
          <a:p>
            <a:r>
              <a:rPr lang="en-US" sz="2400" b="1" i="1" dirty="0">
                <a:latin typeface="Times New Roman" panose="02020603050405020304" pitchFamily="18" charset="0"/>
                <a:cs typeface="Times New Roman" panose="02020603050405020304" pitchFamily="18" charset="0"/>
              </a:rPr>
              <a:t>Social shopping networks</a:t>
            </a:r>
            <a:r>
              <a:rPr lang="en-US" sz="2400" dirty="0">
                <a:latin typeface="Times New Roman" panose="02020603050405020304" pitchFamily="18" charset="0"/>
                <a:cs typeface="Times New Roman" panose="02020603050405020304" pitchFamily="18" charset="0"/>
              </a:rPr>
              <a:t>: Polyvore, Etsy, Fancy</a:t>
            </a:r>
          </a:p>
          <a:p>
            <a:pPr marL="0" indent="0">
              <a:buNone/>
            </a:pPr>
            <a:r>
              <a:rPr lang="en-US" sz="2400" dirty="0">
                <a:latin typeface="Times New Roman" panose="02020603050405020304" pitchFamily="18" charset="0"/>
                <a:cs typeface="Times New Roman" panose="02020603050405020304" pitchFamily="18" charset="0"/>
              </a:rPr>
              <a:t>These are e-commerce platforms that integrate both shopping and social experience. This allows users to spot and share trends, follow business brands they like and also make purchases. (Foreman, 2017)</a:t>
            </a:r>
          </a:p>
          <a:p>
            <a:r>
              <a:rPr lang="en-US" sz="2400" b="1" i="1" dirty="0">
                <a:latin typeface="Times New Roman" panose="02020603050405020304" pitchFamily="18" charset="0"/>
                <a:cs typeface="Times New Roman" panose="02020603050405020304" pitchFamily="18" charset="0"/>
              </a:rPr>
              <a:t>Social news</a:t>
            </a:r>
            <a:r>
              <a:rPr lang="en-US" sz="2400" dirty="0">
                <a:latin typeface="Times New Roman" panose="02020603050405020304" pitchFamily="18" charset="0"/>
                <a:cs typeface="Times New Roman" panose="02020603050405020304" pitchFamily="18" charset="0"/>
              </a:rPr>
              <a:t>: Reddit, Digg</a:t>
            </a:r>
          </a:p>
          <a:p>
            <a:pPr marL="0" indent="0">
              <a:buNone/>
            </a:pPr>
            <a:r>
              <a:rPr lang="en-US" sz="2400" dirty="0">
                <a:latin typeface="Times New Roman" panose="02020603050405020304" pitchFamily="18" charset="0"/>
                <a:cs typeface="Times New Roman" panose="02020603050405020304" pitchFamily="18" charset="0"/>
              </a:rPr>
              <a:t>Users here, post external news and article links and the community users go ahead and vote and the most voted will be displayed. (Foreman, 2017)</a:t>
            </a:r>
          </a:p>
          <a:p>
            <a:pPr marL="0" indent="0">
              <a:buNone/>
            </a:pPr>
            <a:endParaRPr lang="en-US" dirty="0"/>
          </a:p>
        </p:txBody>
      </p:sp>
    </p:spTree>
    <p:extLst>
      <p:ext uri="{BB962C8B-B14F-4D97-AF65-F5344CB8AC3E}">
        <p14:creationId xmlns:p14="http://schemas.microsoft.com/office/powerpoint/2010/main" val="10936593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620688"/>
            <a:ext cx="8229600" cy="634082"/>
          </a:xfrm>
        </p:spPr>
        <p:txBody>
          <a:bodyPr>
            <a:normAutofit fontScale="90000"/>
          </a:bodyPr>
          <a:lstStyle/>
          <a:p>
            <a:pPr algn="ctr"/>
            <a:r>
              <a:rPr lang="en-US" b="1" dirty="0">
                <a:latin typeface="Times New Roman" panose="02020603050405020304" pitchFamily="18" charset="0"/>
                <a:cs typeface="Times New Roman" panose="02020603050405020304" pitchFamily="18" charset="0"/>
              </a:rPr>
              <a:t>Types Of Messaging And Content On Social Media Platforms</a:t>
            </a:r>
          </a:p>
        </p:txBody>
      </p:sp>
      <p:sp>
        <p:nvSpPr>
          <p:cNvPr id="3" name="Content Placeholder 2"/>
          <p:cNvSpPr>
            <a:spLocks noGrp="1"/>
          </p:cNvSpPr>
          <p:nvPr>
            <p:ph idx="1"/>
          </p:nvPr>
        </p:nvSpPr>
        <p:spPr>
          <a:xfrm>
            <a:off x="457200" y="1196752"/>
            <a:ext cx="8229600" cy="4929411"/>
          </a:xfrm>
        </p:spPr>
        <p:txBody>
          <a:bodyPr>
            <a:noAutofit/>
          </a:bodyPr>
          <a:lstStyle/>
          <a:p>
            <a:r>
              <a:rPr lang="en-US" sz="2400" b="1" i="1" dirty="0">
                <a:latin typeface="Times New Roman" panose="02020603050405020304" pitchFamily="18" charset="0"/>
                <a:cs typeface="Times New Roman" panose="02020603050405020304" pitchFamily="18" charset="0"/>
              </a:rPr>
              <a:t>Guides, blogs, and written posts </a:t>
            </a:r>
            <a:r>
              <a:rPr lang="en-US" sz="2400" dirty="0">
                <a:latin typeface="Times New Roman" panose="02020603050405020304" pitchFamily="18" charset="0"/>
                <a:cs typeface="Times New Roman" panose="02020603050405020304" pitchFamily="18" charset="0"/>
              </a:rPr>
              <a:t>: Contains article seeking to provide answers to questions that users have. Links can be attached to snippets of the article to drive traffic to a specific website. (Segura, 2019)</a:t>
            </a:r>
          </a:p>
          <a:p>
            <a:r>
              <a:rPr lang="en-US" sz="2400" b="1" i="1" dirty="0">
                <a:latin typeface="Times New Roman" panose="02020603050405020304" pitchFamily="18" charset="0"/>
                <a:cs typeface="Times New Roman" panose="02020603050405020304" pitchFamily="18" charset="0"/>
              </a:rPr>
              <a:t>eBooks:  </a:t>
            </a:r>
            <a:r>
              <a:rPr lang="en-US" sz="2400" dirty="0">
                <a:latin typeface="Times New Roman" panose="02020603050405020304" pitchFamily="18" charset="0"/>
                <a:cs typeface="Times New Roman" panose="02020603050405020304" pitchFamily="18" charset="0"/>
              </a:rPr>
              <a:t>These  are electronic books that are essentially a combination of several blog content that seeks to showcase an industry’s expertise. eBook links are posted on social networks to drive traffic (segura, 2019).</a:t>
            </a:r>
            <a:endParaRPr lang="en-US" sz="2400" b="1" i="1" dirty="0">
              <a:latin typeface="Times New Roman" panose="02020603050405020304" pitchFamily="18" charset="0"/>
              <a:cs typeface="Times New Roman" panose="02020603050405020304" pitchFamily="18" charset="0"/>
            </a:endParaRPr>
          </a:p>
          <a:p>
            <a:r>
              <a:rPr lang="en-US" sz="2400" b="1" i="1" dirty="0">
                <a:latin typeface="Times New Roman" panose="02020603050405020304" pitchFamily="18" charset="0"/>
                <a:cs typeface="Times New Roman" panose="02020603050405020304" pitchFamily="18" charset="0"/>
              </a:rPr>
              <a:t>External content links: </a:t>
            </a:r>
            <a:r>
              <a:rPr lang="en-US" sz="2400" dirty="0">
                <a:latin typeface="Times New Roman" panose="02020603050405020304" pitchFamily="18" charset="0"/>
                <a:cs typeface="Times New Roman" panose="02020603050405020304" pitchFamily="18" charset="0"/>
              </a:rPr>
              <a:t>These are web links to external trusted sources that a user can use to relay information if he/she cannot finish writing a blog or is in vacation</a:t>
            </a:r>
          </a:p>
          <a:p>
            <a:r>
              <a:rPr lang="en-US" sz="2400" dirty="0">
                <a:latin typeface="Times New Roman" panose="02020603050405020304" pitchFamily="18" charset="0"/>
                <a:cs typeface="Times New Roman" panose="02020603050405020304" pitchFamily="18" charset="0"/>
              </a:rPr>
              <a:t>Videos and/or images:  Visual content is used in social networks to engage users and also drive traffic to a specific brand or user (Segura, 2019)</a:t>
            </a:r>
          </a:p>
        </p:txBody>
      </p:sp>
    </p:spTree>
    <p:extLst>
      <p:ext uri="{BB962C8B-B14F-4D97-AF65-F5344CB8AC3E}">
        <p14:creationId xmlns:p14="http://schemas.microsoft.com/office/powerpoint/2010/main" val="21763800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60648"/>
            <a:ext cx="9144000" cy="908720"/>
          </a:xfrm>
        </p:spPr>
        <p:txBody>
          <a:bodyPr>
            <a:noAutofit/>
          </a:bodyPr>
          <a:lstStyle/>
          <a:p>
            <a:pPr algn="ctr"/>
            <a:r>
              <a:rPr lang="en-US" sz="4000" b="1" dirty="0">
                <a:latin typeface="Times New Roman" panose="02020603050405020304" pitchFamily="18" charset="0"/>
                <a:cs typeface="Times New Roman" panose="02020603050405020304" pitchFamily="18" charset="0"/>
              </a:rPr>
              <a:t>Types Of Messaging And Content On Social Media Platforms </a:t>
            </a:r>
            <a:r>
              <a:rPr lang="en-US" sz="4000" b="1" dirty="0" err="1">
                <a:latin typeface="Times New Roman" panose="02020603050405020304" pitchFamily="18" charset="0"/>
                <a:cs typeface="Times New Roman" panose="02020603050405020304" pitchFamily="18" charset="0"/>
              </a:rPr>
              <a:t>Contd</a:t>
            </a:r>
            <a:endParaRPr lang="en-US" sz="4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124744"/>
            <a:ext cx="9144000" cy="6021288"/>
          </a:xfrm>
        </p:spPr>
        <p:txBody>
          <a:bodyPr>
            <a:normAutofit/>
          </a:bodyPr>
          <a:lstStyle/>
          <a:p>
            <a:r>
              <a:rPr lang="en-US" sz="2400" b="1" i="1" dirty="0">
                <a:latin typeface="Times New Roman" panose="02020603050405020304" pitchFamily="18" charset="0"/>
                <a:cs typeface="Times New Roman" panose="02020603050405020304" pitchFamily="18" charset="0"/>
              </a:rPr>
              <a:t>Video stories:  </a:t>
            </a:r>
            <a:r>
              <a:rPr lang="en-US" sz="2400" dirty="0">
                <a:latin typeface="Times New Roman" panose="02020603050405020304" pitchFamily="18" charset="0"/>
                <a:cs typeface="Times New Roman" panose="02020603050405020304" pitchFamily="18" charset="0"/>
              </a:rPr>
              <a:t>comprises of images and short video clips that are posted on social networks and last for 24 hours and  then disappear.</a:t>
            </a:r>
          </a:p>
          <a:p>
            <a:pPr marL="0" indent="0">
              <a:buNone/>
            </a:pPr>
            <a:r>
              <a:rPr lang="en-US" sz="2400" dirty="0">
                <a:latin typeface="Times New Roman" panose="02020603050405020304" pitchFamily="18" charset="0"/>
                <a:cs typeface="Times New Roman" panose="02020603050405020304" pitchFamily="18" charset="0"/>
              </a:rPr>
              <a:t>The intention is to keep users updates on offers and events (Segura, 2019)</a:t>
            </a:r>
          </a:p>
          <a:p>
            <a:r>
              <a:rPr lang="en-US" sz="2400" b="1" i="1" dirty="0">
                <a:latin typeface="Times New Roman" panose="02020603050405020304" pitchFamily="18" charset="0"/>
                <a:cs typeface="Times New Roman" panose="02020603050405020304" pitchFamily="18" charset="0"/>
              </a:rPr>
              <a:t>Infographics</a:t>
            </a:r>
            <a:r>
              <a:rPr lang="en-US" sz="2400" dirty="0">
                <a:latin typeface="Times New Roman" panose="02020603050405020304" pitchFamily="18" charset="0"/>
                <a:cs typeface="Times New Roman" panose="02020603050405020304" pitchFamily="18" charset="0"/>
              </a:rPr>
              <a:t>:  It intertwines written content and graphics to convey complex ideas or information (segura, 2019).</a:t>
            </a:r>
          </a:p>
          <a:p>
            <a:r>
              <a:rPr lang="en-US" sz="2400" b="1" i="1" dirty="0">
                <a:latin typeface="Times New Roman" panose="02020603050405020304" pitchFamily="18" charset="0"/>
                <a:cs typeface="Times New Roman" panose="02020603050405020304" pitchFamily="18" charset="0"/>
              </a:rPr>
              <a:t>Live videos</a:t>
            </a:r>
            <a:r>
              <a:rPr lang="en-US" sz="2400" dirty="0">
                <a:latin typeface="Times New Roman" panose="02020603050405020304" pitchFamily="18" charset="0"/>
                <a:cs typeface="Times New Roman" panose="02020603050405020304" pitchFamily="18" charset="0"/>
              </a:rPr>
              <a:t>: using social networks, a user can stream live events for other users  that aren’t physically present.  The live streams can also be saved for later (Segura, 2019).</a:t>
            </a:r>
          </a:p>
          <a:p>
            <a:r>
              <a:rPr lang="en-US" sz="2400" b="1" i="1" dirty="0">
                <a:latin typeface="Times New Roman" panose="02020603050405020304" pitchFamily="18" charset="0"/>
                <a:cs typeface="Times New Roman" panose="02020603050405020304" pitchFamily="18" charset="0"/>
              </a:rPr>
              <a:t>Reviews and testimonials:  </a:t>
            </a:r>
            <a:r>
              <a:rPr lang="en-US" sz="2400" dirty="0">
                <a:latin typeface="Times New Roman" panose="02020603050405020304" pitchFamily="18" charset="0"/>
                <a:cs typeface="Times New Roman" panose="02020603050405020304" pitchFamily="18" charset="0"/>
              </a:rPr>
              <a:t>Users review brands and businesses on social networks and offer their opinions. This helps consumers of a product or service make informed decisions and also provide a business with an opportunity to improve and know their standings in the market (Segura, 2019)</a:t>
            </a:r>
          </a:p>
          <a:p>
            <a:pPr marL="0" indent="0">
              <a:buNone/>
            </a:pPr>
            <a:endParaRPr lang="en-US" sz="2400" dirty="0"/>
          </a:p>
          <a:p>
            <a:pPr marL="0" indent="0">
              <a:buNone/>
            </a:pPr>
            <a:endParaRPr lang="en-US" sz="2400" dirty="0"/>
          </a:p>
        </p:txBody>
      </p:sp>
    </p:spTree>
    <p:extLst>
      <p:ext uri="{BB962C8B-B14F-4D97-AF65-F5344CB8AC3E}">
        <p14:creationId xmlns:p14="http://schemas.microsoft.com/office/powerpoint/2010/main" val="16336182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32656"/>
            <a:ext cx="9144000" cy="881336"/>
          </a:xfrm>
        </p:spPr>
        <p:txBody>
          <a:bodyPr>
            <a:noAutofit/>
          </a:bodyPr>
          <a:lstStyle/>
          <a:p>
            <a:pPr algn="ctr"/>
            <a:r>
              <a:rPr lang="en-US" sz="4000" b="1" dirty="0">
                <a:latin typeface="Times New Roman" panose="02020603050405020304" pitchFamily="18" charset="0"/>
                <a:cs typeface="Times New Roman" panose="02020603050405020304" pitchFamily="18" charset="0"/>
              </a:rPr>
              <a:t>Types Of Messaging And Content On Social Media Platforms </a:t>
            </a:r>
            <a:r>
              <a:rPr lang="en-US" sz="4000" b="1" dirty="0" err="1">
                <a:latin typeface="Times New Roman" panose="02020603050405020304" pitchFamily="18" charset="0"/>
                <a:cs typeface="Times New Roman" panose="02020603050405020304" pitchFamily="18" charset="0"/>
              </a:rPr>
              <a:t>Contd</a:t>
            </a:r>
            <a:endParaRPr lang="en-US" sz="4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052736"/>
            <a:ext cx="9144000" cy="5805264"/>
          </a:xfrm>
        </p:spPr>
        <p:txBody>
          <a:bodyPr>
            <a:normAutofit/>
          </a:bodyPr>
          <a:lstStyle/>
          <a:p>
            <a:endParaRPr lang="en-US" sz="2400" b="1" i="1" dirty="0">
              <a:latin typeface="Times New Roman" panose="02020603050405020304" pitchFamily="18" charset="0"/>
              <a:cs typeface="Times New Roman" panose="02020603050405020304" pitchFamily="18" charset="0"/>
            </a:endParaRPr>
          </a:p>
          <a:p>
            <a:r>
              <a:rPr lang="en-US" sz="2400" b="1" i="1" dirty="0">
                <a:latin typeface="Times New Roman" panose="02020603050405020304" pitchFamily="18" charset="0"/>
                <a:cs typeface="Times New Roman" panose="02020603050405020304" pitchFamily="18" charset="0"/>
              </a:rPr>
              <a:t>Contests</a:t>
            </a:r>
            <a:r>
              <a:rPr lang="en-US" sz="2400" dirty="0">
                <a:latin typeface="Times New Roman" panose="02020603050405020304" pitchFamily="18" charset="0"/>
                <a:cs typeface="Times New Roman" panose="02020603050405020304" pitchFamily="18" charset="0"/>
              </a:rPr>
              <a:t>:  Social media contests are intended to engage users to a brand or service by creating opportunities to win prizes. Prizes could be related to a product or service or not (segura, 2019)</a:t>
            </a:r>
          </a:p>
          <a:p>
            <a:r>
              <a:rPr lang="en-US" sz="2400" b="1" i="1" dirty="0">
                <a:latin typeface="Times New Roman" panose="02020603050405020304" pitchFamily="18" charset="0"/>
                <a:cs typeface="Times New Roman" panose="02020603050405020304" pitchFamily="18" charset="0"/>
              </a:rPr>
              <a:t>Holiday themes</a:t>
            </a:r>
            <a:r>
              <a:rPr lang="en-US" sz="2400" dirty="0">
                <a:latin typeface="Times New Roman" panose="02020603050405020304" pitchFamily="18" charset="0"/>
                <a:cs typeface="Times New Roman" panose="02020603050405020304" pitchFamily="18" charset="0"/>
              </a:rPr>
              <a:t>: Businesses create holiday themed content, product or services since excitements are high during festive seasons. This is aimed at relating  customers and engaging them to a product or service.</a:t>
            </a:r>
          </a:p>
          <a:p>
            <a:r>
              <a:rPr lang="en-US" sz="2400" b="1" i="1" dirty="0">
                <a:latin typeface="Times New Roman" panose="02020603050405020304" pitchFamily="18" charset="0"/>
                <a:cs typeface="Times New Roman" panose="02020603050405020304" pitchFamily="18" charset="0"/>
              </a:rPr>
              <a:t>Announcements</a:t>
            </a:r>
            <a:r>
              <a:rPr lang="en-US" sz="2400" dirty="0">
                <a:latin typeface="Times New Roman" panose="02020603050405020304" pitchFamily="18" charset="0"/>
                <a:cs typeface="Times New Roman" panose="02020603050405020304" pitchFamily="18" charset="0"/>
              </a:rPr>
              <a:t>: The intention of announcements is to relay and alert consumers of a product or service, live streams, events or anything else concerning the brand or  business (Segura, 2019)</a:t>
            </a:r>
          </a:p>
          <a:p>
            <a:endParaRPr lang="en-US" sz="2400" dirty="0">
              <a:latin typeface="Times New Roman" panose="02020603050405020304" pitchFamily="18" charset="0"/>
              <a:cs typeface="Times New Roman" panose="02020603050405020304" pitchFamily="18" charset="0"/>
            </a:endParaRPr>
          </a:p>
          <a:p>
            <a:endParaRPr lang="en-US" sz="2400" dirty="0"/>
          </a:p>
          <a:p>
            <a:endParaRPr lang="en-US" sz="2400" dirty="0"/>
          </a:p>
          <a:p>
            <a:pPr marL="0" indent="0">
              <a:buNone/>
            </a:pPr>
            <a:endParaRPr lang="en-US" sz="2400" dirty="0"/>
          </a:p>
        </p:txBody>
      </p:sp>
    </p:spTree>
    <p:extLst>
      <p:ext uri="{BB962C8B-B14F-4D97-AF65-F5344CB8AC3E}">
        <p14:creationId xmlns:p14="http://schemas.microsoft.com/office/powerpoint/2010/main" val="257379685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 /></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473</TotalTime>
  <Words>2071</Words>
  <Application>Microsoft Office PowerPoint</Application>
  <PresentationFormat>On-screen Show (4:3)</PresentationFormat>
  <Paragraphs>105</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Flow</vt:lpstr>
      <vt:lpstr>       Social Media Research </vt:lpstr>
      <vt:lpstr>Thesis Statement</vt:lpstr>
      <vt:lpstr>Introduction</vt:lpstr>
      <vt:lpstr>Types Of Social Media Networks </vt:lpstr>
      <vt:lpstr>Types Of Social Media Platforms Contd</vt:lpstr>
      <vt:lpstr>Types Of Social Media Platforms Contd</vt:lpstr>
      <vt:lpstr>Types Of Messaging And Content On Social Media Platforms</vt:lpstr>
      <vt:lpstr>Types Of Messaging And Content On Social Media Platforms Contd</vt:lpstr>
      <vt:lpstr>Types Of Messaging And Content On Social Media Platforms Contd</vt:lpstr>
      <vt:lpstr>Most Effective Social Media Platforms</vt:lpstr>
      <vt:lpstr>Most Effective Social Media Platforms Contd</vt:lpstr>
      <vt:lpstr>Platform Proposals For Launching Social Media Presence</vt:lpstr>
      <vt:lpstr>Facebook</vt:lpstr>
      <vt:lpstr>Instagram </vt:lpstr>
      <vt:lpstr>Twitter</vt:lpstr>
      <vt:lpstr>Conclusion</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 media research</dc:title>
  <dc:creator>Windows User</dc:creator>
  <cp:lastModifiedBy>nyoike31@gmail.com</cp:lastModifiedBy>
  <cp:revision>47</cp:revision>
  <dcterms:created xsi:type="dcterms:W3CDTF">2021-03-14T08:08:08Z</dcterms:created>
  <dcterms:modified xsi:type="dcterms:W3CDTF">2021-03-16T23:48:28Z</dcterms:modified>
</cp:coreProperties>
</file>